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B231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480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14:55.469"/>
    </inkml:context>
    <inkml:brush xml:id="br0">
      <inkml:brushProperty name="width" value="0.1" units="cm"/>
      <inkml:brushProperty name="height" value="0.1" units="cm"/>
      <inkml:brushProperty name="color" value="#8B231D"/>
    </inkml:brush>
  </inkml:definitions>
  <inkml:trace contextRef="#ctx0" brushRef="#br0">0 787 24575,'80'-18'0,"44"-4"0,-9 0 0,132-16 77,-50 5-942,16 4 585,439-64-1287,128-23 1567,-432 74 0,-88 13 0,471-45 0,-382 52-943,-38 2 943,-128-3-135,-53 5-76,127-23 4135,-86 4-3924,-71 13 0,-47 12 0,53-20 0,-103 31-62,-1 0 0,1 0 0,-1 0 0,1 0 0,-1 0 0,0-1 0,1 1 0,-1-1 0,0 1 0,0-1 0,0 0 0,0 0-1,0 0 1,-1 0 0,1 0 0,-1-1 0,1 1 0,-1 0 0,0-1 0,1 1 0,0-4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14:56.656"/>
    </inkml:context>
    <inkml:brush xml:id="br0">
      <inkml:brushProperty name="width" value="0.1" units="cm"/>
      <inkml:brushProperty name="height" value="0.1" units="cm"/>
      <inkml:brushProperty name="color" value="#8B231D"/>
    </inkml:brush>
  </inkml:definitions>
  <inkml:trace contextRef="#ctx0" brushRef="#br0">1 678 24575,'44'-16'0,"-31"10"0,10-2 0,0 1 0,0 2 0,42-5 0,-24 4 0,4 1 0,73 1 0,-71 4 0,63-7 0,250-29-1432,-101 13 564,963-120-1077,-416 68 1945,-449 45 0,-140 9 0,-62 8 0,369-27 0,-135 18-1336,-58 2 1460,-202 11-124,95-2 0,98-4 0,-287 11 149,279-37 5159,-239 25-5308,76-12 0,-44 9 0,-75 12 0,0 1 0,66-3 0,18 12 0,140-5 0,-190-14-1365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5:59.374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3379 1 24575,'-5'1'0,"1"1"0,-1 0 0,1 0 0,0 0 0,0 1 0,0 0 0,0-1 0,0 1 0,-3 4 0,-10 6 0,-31 20 0,20-13 0,-49 25 0,64-37 0,0 0 0,1 1 0,-19 17 0,-16 11 0,-130 73 0,83-46 0,-5-6 0,80-47 0,-91 55 0,-131 56 0,-77 27 0,301-142 0,-40 16 0,-80 46 0,108-54 0,-60 22 0,-2 1 0,-70 28 0,107-47 0,-72 37 0,-48 18 0,40-18 0,72-33 0,2 5 0,-104 64 0,8-18 0,94-42 0,-116 41 0,95-41 0,-73 28-1365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6:00.219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980 1 24575,'-8'3'0,"1"1"0,-1 0 0,1 1 0,0-1 0,1 1 0,-12 11 0,-68 75 0,21-21 0,-101 74 0,146-126 0,-2-1 0,-23 15 0,38-27 0,-21 13 0,-51 25 0,-66 48 0,85-51 0,49-31 0,0-1 0,-1 0 0,-25 12 0,-87 45-1365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6:01.089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1 1 24575,'25'1'0,"0"2"0,27 5 0,11 2 0,-4-2 0,-23-3 0,56 2 0,-77-6 0,0 0 0,28 7 0,28 3 0,-22-8 0,66 14 0,-71-9 0,0-1 0,55-1 0,-64-5 0,-1 2 0,46 8 0,-23-6-1365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6:17.899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0 1 24575,'15'2'0,"-1"0"0,0 2 0,1-1 0,-1 2 0,-1 0 0,1 1 0,-1 0 0,0 1 0,22 15 0,11 4 0,18 12 0,-42-24 0,0-1 0,40 17 0,-52-26 0,0 2 0,0-1 0,-1 1 0,16 13 0,32 19 0,252 109 0,6-5 0,-48-40 0,-40-16 0,-96-39 0,-85-33 0,0 3 0,74 38 0,-67-29-109,1-2-1,96 29 1,-60-23-313,710 219 422,-571-192 750,35 13-750,-106-21 0,-131-36-1365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6:18.754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0 0 24575,'47'1'0,"-1"2"0,53 10 0,-67-9 0,55 0 0,-56-4 0,0 1 0,31 7 0,-31-4 0,0-1 0,38-2 0,-43-1 0,1 1 0,0 1 0,39 7 0,38 8 0,-47-9 0,-17-4 0,75-1 0,-79-4 0,0 2 0,64 9 0,23 5 0,-40-6 0,-54-6-455,0-1 0,45-2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5T07:06:19.357"/>
    </inkml:context>
    <inkml:brush xml:id="br0">
      <inkml:brushProperty name="width" value="0.35" units="cm"/>
      <inkml:brushProperty name="height" value="0.35" units="cm"/>
      <inkml:brushProperty name="color" value="#8B231D"/>
    </inkml:brush>
  </inkml:definitions>
  <inkml:trace contextRef="#ctx0" brushRef="#br0">1 0 24575,'13'11'0,"0"0"0,30 15 0,-14-8 0,176 97 0,-171-95 0,54 24 0,-41-22 0,146 63 0,-71-24 0,-108-54 0,0-1 0,1-1 0,28 7 0,-26-8 0,0 1 0,29 13 0,-31-10 0,258 121 0,-232-110-97,-10-5-326,0-1 1,56 15-1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81538-FD8C-404F-B884-37B04CF8DF7E}" type="datetimeFigureOut">
              <a:rPr lang="en-US" smtClean="0"/>
              <a:t>4/5/2025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4C3FB-4A3B-467C-A645-65E118F4E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98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357F-D956-3D20-585B-C6C639FC7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513F4F-6FED-E0B3-BCA6-AE9DCACF9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EC100-E978-8923-244C-2AAD857F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69E17-BC19-5EE6-214A-B71929B2F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7EF74-A097-AEA0-14CA-2CFADC7F2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4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FF577-A422-E12C-053B-D130036A7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84838D-6011-CD02-35E3-8D14367A7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E881D-3CC7-0715-20B5-BE031B4E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39434-A2B6-89BE-5197-7D43E433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C45D2-52A4-A94B-8B03-D485E4667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0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B2F6FF-D027-3EB4-C68B-57B6767FC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CE08D-D1F9-3B29-CE5A-97D88730D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35DD2-F3B9-B97F-B446-C9FD5A2AA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20C7A-FF7F-B33A-CDF7-8B715E095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9FF2-CEF5-4E80-28FF-270F4708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97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6C42-B747-7BE5-FCC2-7BD0967D9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21A8C-1D09-36F2-97BF-05870988B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07A86-8270-020F-0521-16EEB9611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A3AB6-A7F9-8AF6-A09B-2AD08FDB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E1617-784A-4098-DE39-E8D4BA6F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93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9629E-9697-A075-24D4-6B9DF0E4C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ED8F8-913E-EA9C-A384-EFC34EAEB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67FB3-1137-8D24-C728-FF044C515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9AC1D-E764-37CD-C9D6-7CEB5B286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71CD5-7D41-056B-AF3A-A05038511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D8F6-5524-6D0F-7811-7872B45A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C81C0-8C9F-FE55-9197-52E01257AB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8A81F-2209-0AE7-0470-F9DB33C8A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6C82C-FF01-8A03-28A1-87BE20645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F4757-8963-7923-4E7C-BAB16911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5C188-0AE2-94FB-DE7C-0AC56C2E4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61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58369-4E6F-7A4C-BA4A-883D5AB46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EE9E1-8088-CD14-C353-F520CF791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67B41-E5E8-10D6-EF18-62B4540C0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C89220-3B5E-6596-70E3-4D3188BCE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6AA61-721E-4871-48D3-0152D1436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059E52-80E6-DC8B-EBAD-5FF4790EC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8CA5F0-F456-8BA5-B7D2-66D91F5A5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13692D-1D32-6D44-80BB-678432F0A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2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D0EC-FF10-5281-27FE-ED7C1E19F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7E7B-B88D-36BF-51C1-1DC3358A7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04720-07B6-3B54-BE3A-81F6E4066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FA9A0-37D8-7294-7ACB-CA05C63E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01DBB6-3E06-8F98-59FA-797056E9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E6044-A628-F422-1241-0CD0F4D40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55C38-A799-A9C0-1BFA-571DC242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50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08B8-CCE9-F346-C38A-1A8DEE49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4A6D0-F175-8F6F-BA98-CA0F8F95F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55C85-1B74-E5EE-608D-3F821C486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8F967-1B28-44F8-AE6F-E4DAE8D4A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4E1F6-755A-FDFE-0167-557C64534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0FE08-7351-96E0-E643-3110266C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70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418A-A5E4-F50B-A559-4E9C5100E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D564D9-F69D-CE28-A5B1-24038DEF29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0441D-F977-C6F7-EAB5-A2DF9CF9A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4BF3A3-13D9-9407-D79E-7ACE67F1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4CE62-78AA-C7FB-1F5F-C5279B4DF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F0D03-F6D9-C1C4-EFCE-E70CE3AF2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18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1879BD-67F0-8C96-5784-9715DDA3D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F5931-95A1-F90F-4111-CA2840D4F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EAC1C-D836-481E-654B-6DABAE55D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80F7F5-6D24-43A8-A4E1-89377F65CAC5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8E83A-2015-61CE-0055-03CC0248A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4BC26-1678-DF04-02C7-A42B6FB9A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2B761F-F2A6-40BB-B132-8B5520BD2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9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5.png"/><Relationship Id="rId18" Type="http://schemas.openxmlformats.org/officeDocument/2006/relationships/customXml" Target="../ink/ink7.xml"/><Relationship Id="rId3" Type="http://schemas.openxmlformats.org/officeDocument/2006/relationships/image" Target="../media/image5.png"/><Relationship Id="rId21" Type="http://schemas.openxmlformats.org/officeDocument/2006/relationships/image" Target="../media/image19.png"/><Relationship Id="rId7" Type="http://schemas.openxmlformats.org/officeDocument/2006/relationships/image" Target="../media/image11.svg"/><Relationship Id="rId12" Type="http://schemas.openxmlformats.org/officeDocument/2006/relationships/customXml" Target="../ink/ink4.xml"/><Relationship Id="rId17" Type="http://schemas.openxmlformats.org/officeDocument/2006/relationships/image" Target="../media/image17.png"/><Relationship Id="rId2" Type="http://schemas.openxmlformats.org/officeDocument/2006/relationships/image" Target="../media/image4.png"/><Relationship Id="rId16" Type="http://schemas.openxmlformats.org/officeDocument/2006/relationships/customXml" Target="../ink/ink6.xml"/><Relationship Id="rId20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2.svg"/><Relationship Id="rId15" Type="http://schemas.openxmlformats.org/officeDocument/2006/relationships/image" Target="../media/image16.png"/><Relationship Id="rId10" Type="http://schemas.openxmlformats.org/officeDocument/2006/relationships/customXml" Target="../ink/ink3.xml"/><Relationship Id="rId19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13.svg"/><Relationship Id="rId1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A81C5-9809-7F75-369B-464AA2F46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0240"/>
            <a:ext cx="9144000" cy="2098040"/>
          </a:xfrm>
        </p:spPr>
        <p:txBody>
          <a:bodyPr>
            <a:normAutofit/>
          </a:bodyPr>
          <a:lstStyle/>
          <a:p>
            <a:r>
              <a:rPr lang="pl-PL" sz="4800" b="1" dirty="0"/>
              <a:t>Rozproszony system przetwarzania danych zbudowany przy użyciu Apache Kafka</a:t>
            </a:r>
            <a:endParaRPr lang="en-US" sz="4800" dirty="0"/>
          </a:p>
        </p:txBody>
      </p:sp>
      <p:pic>
        <p:nvPicPr>
          <p:cNvPr id="7" name="Grafika 7">
            <a:extLst>
              <a:ext uri="{FF2B5EF4-FFF2-40B4-BE49-F238E27FC236}">
                <a16:creationId xmlns:a16="http://schemas.microsoft.com/office/drawing/2014/main" id="{EE8C0B2B-465B-2D85-0BC6-51074E437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777" r="42238"/>
          <a:stretch/>
        </p:blipFill>
        <p:spPr>
          <a:xfrm>
            <a:off x="0" y="4063819"/>
            <a:ext cx="12192000" cy="334363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80C2C47-116B-9216-6076-A42B6B93A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546" y="162116"/>
            <a:ext cx="3695700" cy="105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23027E-AA9E-0F91-E3A1-D48B0DE5976D}"/>
              </a:ext>
            </a:extLst>
          </p:cNvPr>
          <p:cNvSpPr/>
          <p:nvPr/>
        </p:nvSpPr>
        <p:spPr>
          <a:xfrm>
            <a:off x="0" y="3698239"/>
            <a:ext cx="12192000" cy="317426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1C159-E4DA-0C40-59CF-2E78D3976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43457"/>
            <a:ext cx="9144000" cy="1655762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>
                    <a:lumMod val="95000"/>
                  </a:schemeClr>
                </a:solidFill>
              </a:rPr>
              <a:t>Bartłomiej Błaszczyk</a:t>
            </a:r>
          </a:p>
          <a:p>
            <a:r>
              <a:rPr lang="pl-PL" dirty="0">
                <a:solidFill>
                  <a:schemeClr val="bg1">
                    <a:lumMod val="95000"/>
                  </a:schemeClr>
                </a:solidFill>
              </a:rPr>
              <a:t>Promotor: 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  <a:effectLst/>
                <a:latin typeface="Titillium Web" panose="00000500000000000000" pitchFamily="2" charset="-18"/>
              </a:rPr>
              <a:t>dr </a:t>
            </a:r>
            <a:r>
              <a:rPr lang="en-US" b="0" i="0" dirty="0" err="1">
                <a:solidFill>
                  <a:schemeClr val="bg1">
                    <a:lumMod val="95000"/>
                  </a:schemeClr>
                </a:solidFill>
                <a:effectLst/>
                <a:latin typeface="Titillium Web" panose="00000500000000000000" pitchFamily="2" charset="-18"/>
              </a:rPr>
              <a:t>inż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  <a:effectLst/>
                <a:latin typeface="Titillium Web" panose="00000500000000000000" pitchFamily="2" charset="-18"/>
              </a:rPr>
              <a:t>. Bartosz Sakowicz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716D312-AFC9-01C4-F983-7C5988521029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15" name="Picture 1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A83EA34C-1E6E-A902-9275-E9A745158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17" name="Picture 16" descr="A red and white logo&#10;&#10;AI-generated content may be incorrect.">
              <a:extLst>
                <a:ext uri="{FF2B5EF4-FFF2-40B4-BE49-F238E27FC236}">
                  <a16:creationId xmlns:a16="http://schemas.microsoft.com/office/drawing/2014/main" id="{BA91E707-FBA6-680D-85AC-CB276E596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133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527F8-B0F6-91F5-E3DC-17D8A99E0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a 5">
            <a:extLst>
              <a:ext uri="{FF2B5EF4-FFF2-40B4-BE49-F238E27FC236}">
                <a16:creationId xmlns:a16="http://schemas.microsoft.com/office/drawing/2014/main" id="{8C47448B-A189-E132-BA00-B5B7303620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685" r="19093" b="23172"/>
          <a:stretch/>
        </p:blipFill>
        <p:spPr>
          <a:xfrm rot="16200000" flipV="1">
            <a:off x="62556" y="-2667000"/>
            <a:ext cx="6858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AF0ED2-12B4-066B-38F6-3326B0C1B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34" y="2987256"/>
            <a:ext cx="4506046" cy="1325563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i </a:t>
            </a:r>
            <a:r>
              <a:rPr lang="en-US" dirty="0" err="1"/>
              <a:t>Partycjonowanie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95988D8-F0A9-3C60-1F69-4D28D35242B5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03D2C558-F6C4-677D-449A-EA0F4A63F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9256E803-4F21-ADD7-5DD8-4309EDC94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DEE1970-231B-161D-FF9E-7B336D8A3FEF}"/>
              </a:ext>
            </a:extLst>
          </p:cNvPr>
          <p:cNvSpPr txBox="1">
            <a:spLocks/>
          </p:cNvSpPr>
          <p:nvPr/>
        </p:nvSpPr>
        <p:spPr>
          <a:xfrm>
            <a:off x="4171950" y="0"/>
            <a:ext cx="7992118" cy="6883534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r>
              <a:rPr lang="pl-PL" sz="2400" dirty="0">
                <a:solidFill>
                  <a:srgbClr val="FFFFFF"/>
                </a:solidFill>
                <a:latin typeface="+mn-lt"/>
              </a:rPr>
              <a:t>Wiele instancji brokerów</a:t>
            </a: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Gdy wiadomość NIE ma klucza.</a:t>
            </a: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Gdy wiadomość MA klucz.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r>
              <a:rPr lang="pl-PL" sz="2400" dirty="0">
                <a:solidFill>
                  <a:srgbClr val="FFFFFF"/>
                </a:solidFill>
                <a:latin typeface="+mn-lt"/>
              </a:rPr>
              <a:t>Wszystkie wiadomości z tym samym kluczem zawsze trafią do tej samej partycji.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90800E9-49F0-A2CC-A214-CAD39CA2984B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C286879F-EF40-51FE-80A8-5E269016BFC4}"/>
              </a:ext>
            </a:extLst>
          </p:cNvPr>
          <p:cNvSpPr txBox="1"/>
          <p:nvPr/>
        </p:nvSpPr>
        <p:spPr>
          <a:xfrm>
            <a:off x="3587016" y="290286"/>
            <a:ext cx="8309710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FFFF"/>
                </a:solidFill>
              </a:rPr>
              <a:t>Skalowalność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Tematów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04F73EBC-1B08-13D7-87EA-5852BABB3DBE}"/>
              </a:ext>
            </a:extLst>
          </p:cNvPr>
          <p:cNvSpPr txBox="1"/>
          <p:nvPr/>
        </p:nvSpPr>
        <p:spPr>
          <a:xfrm>
            <a:off x="3587013" y="2245935"/>
            <a:ext cx="8309711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FFFF"/>
                </a:solidFill>
              </a:rPr>
              <a:t>Przypisanie</a:t>
            </a:r>
            <a:r>
              <a:rPr lang="en-US" sz="2800" dirty="0">
                <a:solidFill>
                  <a:srgbClr val="FFFFFF"/>
                </a:solidFill>
              </a:rPr>
              <a:t> do </a:t>
            </a:r>
            <a:r>
              <a:rPr lang="en-US" sz="2800" dirty="0" err="1">
                <a:solidFill>
                  <a:srgbClr val="FFFFFF"/>
                </a:solidFill>
              </a:rPr>
              <a:t>Partycji</a:t>
            </a:r>
            <a:endParaRPr lang="pl-PL" sz="2800" dirty="0">
              <a:solidFill>
                <a:srgbClr val="FFFFFF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3E65C0B-D6A9-0038-C043-5E6BB7B56A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23" y="6111901"/>
            <a:ext cx="2534004" cy="77163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3B44087-094B-55D8-B1C9-723B4528D7A9}"/>
              </a:ext>
            </a:extLst>
          </p:cNvPr>
          <p:cNvSpPr txBox="1"/>
          <p:nvPr/>
        </p:nvSpPr>
        <p:spPr>
          <a:xfrm>
            <a:off x="6376988" y="6524620"/>
            <a:ext cx="6977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developer.confluent.io/courses/</a:t>
            </a:r>
            <a:r>
              <a:rPr lang="en-US" dirty="0" err="1"/>
              <a:t>apache-kafka</a:t>
            </a:r>
            <a:r>
              <a:rPr lang="en-US" dirty="0"/>
              <a:t>/</a:t>
            </a:r>
            <a:r>
              <a:rPr lang="pl-PL" dirty="0" err="1"/>
              <a:t>partitions</a:t>
            </a:r>
            <a:endParaRPr lang="en-US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BABDBDCC-312D-2213-12EB-1D4447AAAF77}"/>
              </a:ext>
            </a:extLst>
          </p:cNvPr>
          <p:cNvSpPr txBox="1"/>
          <p:nvPr/>
        </p:nvSpPr>
        <p:spPr>
          <a:xfrm>
            <a:off x="3587013" y="4749021"/>
            <a:ext cx="8309711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Rola Klucza i Kolejność</a:t>
            </a:r>
          </a:p>
        </p:txBody>
      </p:sp>
    </p:spTree>
    <p:extLst>
      <p:ext uri="{BB962C8B-B14F-4D97-AF65-F5344CB8AC3E}">
        <p14:creationId xmlns:p14="http://schemas.microsoft.com/office/powerpoint/2010/main" val="2104681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80101-DA2D-798D-18D0-F1DBC3850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FF7BF-12D1-5EBE-C48B-50674A3BA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877" y="293242"/>
            <a:ext cx="7888966" cy="1325563"/>
          </a:xfrm>
        </p:spPr>
        <p:txBody>
          <a:bodyPr>
            <a:noAutofit/>
          </a:bodyPr>
          <a:lstStyle/>
          <a:p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Problematyka systemów rozproszonych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EC0676A-6AEF-A67B-D1A9-41F37FF33633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6B7AAFB0-3666-9BE5-508C-52F109FDA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20ACF1D6-1E8D-6B1B-D0C1-D09908289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B5200519-791E-430D-4C10-8B5F61F1482B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50C637-D039-8485-39FE-199E91341E1E}"/>
              </a:ext>
            </a:extLst>
          </p:cNvPr>
          <p:cNvSpPr txBox="1"/>
          <p:nvPr/>
        </p:nvSpPr>
        <p:spPr>
          <a:xfrm>
            <a:off x="-2235" y="6472101"/>
            <a:ext cx="697706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100" dirty="0"/>
              <a:t>Źródło grafiki: </a:t>
            </a:r>
            <a:r>
              <a:rPr lang="en-US" sz="1100" dirty="0"/>
              <a:t>https://hazelcast.com/foundations/distributed-computing/cap-theorem/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8E13C7-7B07-EC65-824A-53583B42B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50323" y="1449852"/>
            <a:ext cx="6106377" cy="4401164"/>
          </a:xfrm>
          <a:prstGeom prst="rect">
            <a:avLst/>
          </a:prstGeom>
        </p:spPr>
      </p:pic>
      <p:pic>
        <p:nvPicPr>
          <p:cNvPr id="11" name="Grafika 7">
            <a:extLst>
              <a:ext uri="{FF2B5EF4-FFF2-40B4-BE49-F238E27FC236}">
                <a16:creationId xmlns:a16="http://schemas.microsoft.com/office/drawing/2014/main" id="{F2648C9F-780A-4395-F257-D4756B9ACCF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3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884" r="78063"/>
          <a:stretch/>
        </p:blipFill>
        <p:spPr>
          <a:xfrm>
            <a:off x="4068699" y="3112392"/>
            <a:ext cx="9867900" cy="6164827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E1C2754-35B9-7705-9164-33F45BCCE2DE}"/>
              </a:ext>
            </a:extLst>
          </p:cNvPr>
          <p:cNvSpPr txBox="1">
            <a:spLocks/>
          </p:cNvSpPr>
          <p:nvPr/>
        </p:nvSpPr>
        <p:spPr>
          <a:xfrm>
            <a:off x="-2235" y="1710454"/>
            <a:ext cx="3228975" cy="738389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Twierdzenie CAP</a:t>
            </a:r>
            <a:br>
              <a:rPr lang="pl-PL" sz="2400" dirty="0">
                <a:solidFill>
                  <a:srgbClr val="FFFFFF"/>
                </a:solidFill>
                <a:latin typeface="+mn-lt"/>
              </a:rPr>
            </a:br>
            <a:r>
              <a:rPr lang="pl-PL" sz="2400" dirty="0" err="1">
                <a:solidFill>
                  <a:srgbClr val="FFFFFF"/>
                </a:solidFill>
                <a:latin typeface="+mn-lt"/>
              </a:rPr>
              <a:t>Eric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 </a:t>
            </a:r>
            <a:r>
              <a:rPr lang="pl-PL" sz="2400" dirty="0" err="1">
                <a:solidFill>
                  <a:srgbClr val="FFFFFF"/>
                </a:solidFill>
                <a:latin typeface="+mn-lt"/>
              </a:rPr>
              <a:t>Brewer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0" name="pole tekstowe 2">
            <a:extLst>
              <a:ext uri="{FF2B5EF4-FFF2-40B4-BE49-F238E27FC236}">
                <a16:creationId xmlns:a16="http://schemas.microsoft.com/office/drawing/2014/main" id="{E45D8094-1417-CC50-7C03-26B2B389FEAD}"/>
              </a:ext>
            </a:extLst>
          </p:cNvPr>
          <p:cNvSpPr txBox="1"/>
          <p:nvPr/>
        </p:nvSpPr>
        <p:spPr>
          <a:xfrm>
            <a:off x="5199700" y="3791019"/>
            <a:ext cx="8604985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FFFFFF"/>
                </a:solidFill>
                <a:latin typeface="+mj-lt"/>
              </a:rPr>
              <a:t>Systemy AP (Dostępność + Tolerancja Podziału)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" name="pole tekstowe 2">
            <a:extLst>
              <a:ext uri="{FF2B5EF4-FFF2-40B4-BE49-F238E27FC236}">
                <a16:creationId xmlns:a16="http://schemas.microsoft.com/office/drawing/2014/main" id="{57B2B9F7-7CFB-6038-F468-EE4236103584}"/>
              </a:ext>
            </a:extLst>
          </p:cNvPr>
          <p:cNvSpPr txBox="1"/>
          <p:nvPr/>
        </p:nvSpPr>
        <p:spPr>
          <a:xfrm>
            <a:off x="4282831" y="2830067"/>
            <a:ext cx="8604985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FFFFFF"/>
                </a:solidFill>
                <a:latin typeface="+mj-lt"/>
              </a:rPr>
              <a:t>Systemy CP (Spójność + Tolerancja Podziału)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3" name="pole tekstowe 2">
            <a:extLst>
              <a:ext uri="{FF2B5EF4-FFF2-40B4-BE49-F238E27FC236}">
                <a16:creationId xmlns:a16="http://schemas.microsoft.com/office/drawing/2014/main" id="{C81A99C0-214B-DA5B-1C26-DD9C03BFF1EC}"/>
              </a:ext>
            </a:extLst>
          </p:cNvPr>
          <p:cNvSpPr txBox="1"/>
          <p:nvPr/>
        </p:nvSpPr>
        <p:spPr>
          <a:xfrm>
            <a:off x="3587015" y="1935500"/>
            <a:ext cx="8604985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FFFFFF"/>
                </a:solidFill>
                <a:latin typeface="+mj-lt"/>
              </a:rPr>
              <a:t>Systemy CA (Spójność + Dostępność)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9327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7C46A-D95E-03FA-077A-64F4D48D5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a 7">
            <a:extLst>
              <a:ext uri="{FF2B5EF4-FFF2-40B4-BE49-F238E27FC236}">
                <a16:creationId xmlns:a16="http://schemas.microsoft.com/office/drawing/2014/main" id="{CEBB0A59-AA7E-940D-EF27-B235ABED0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319" r="11696"/>
          <a:stretch/>
        </p:blipFill>
        <p:spPr>
          <a:xfrm>
            <a:off x="-27933" y="4607869"/>
            <a:ext cx="12192000" cy="33436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AC54D-0F7B-81A4-3FD1-B6720520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9290" y="347893"/>
            <a:ext cx="4506046" cy="1664726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i </a:t>
            </a:r>
            <a:r>
              <a:rPr lang="pl-PL" dirty="0"/>
              <a:t>Brokerzy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42A6A8F-3593-DA44-79A3-84F4204354BC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02F3A63C-10B2-071C-38F7-D7ECBB7D7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643FD863-3DB3-7464-CC74-04B3A4E4A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B9E8061F-0BA2-04A8-DB7D-7957CDDCABDD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63FCB269-F50A-B840-19DA-7A7AA8FCF309}"/>
              </a:ext>
            </a:extLst>
          </p:cNvPr>
          <p:cNvSpPr txBox="1"/>
          <p:nvPr/>
        </p:nvSpPr>
        <p:spPr>
          <a:xfrm>
            <a:off x="370754" y="1445388"/>
            <a:ext cx="8309710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FFFF"/>
                </a:solidFill>
              </a:rPr>
              <a:t>Fizyczna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Warstwa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Klastra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7FC46F85-41B5-0D8B-D48D-3F855115851F}"/>
              </a:ext>
            </a:extLst>
          </p:cNvPr>
          <p:cNvSpPr txBox="1"/>
          <p:nvPr/>
        </p:nvSpPr>
        <p:spPr>
          <a:xfrm>
            <a:off x="370753" y="3278289"/>
            <a:ext cx="8309711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 Rola </a:t>
            </a:r>
            <a:r>
              <a:rPr lang="en-US" sz="2800" dirty="0" err="1">
                <a:solidFill>
                  <a:srgbClr val="FFFFFF"/>
                </a:solidFill>
              </a:rPr>
              <a:t>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Zadania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Brokera</a:t>
            </a:r>
            <a:endParaRPr lang="pl-PL" sz="2800" dirty="0">
              <a:solidFill>
                <a:srgbClr val="FFFFFF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A7CE56A-A60B-BCF1-8C8D-2FC5B76CCF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23" y="6111901"/>
            <a:ext cx="2534004" cy="771633"/>
          </a:xfrm>
          <a:prstGeom prst="rect">
            <a:avLst/>
          </a:prstGeom>
        </p:spPr>
      </p:pic>
      <p:sp>
        <p:nvSpPr>
          <p:cNvPr id="13" name="pole tekstowe 2">
            <a:extLst>
              <a:ext uri="{FF2B5EF4-FFF2-40B4-BE49-F238E27FC236}">
                <a16:creationId xmlns:a16="http://schemas.microsoft.com/office/drawing/2014/main" id="{36B79931-8EE7-1F55-AF23-04D26259D732}"/>
              </a:ext>
            </a:extLst>
          </p:cNvPr>
          <p:cNvSpPr txBox="1"/>
          <p:nvPr/>
        </p:nvSpPr>
        <p:spPr>
          <a:xfrm>
            <a:off x="2526581" y="6596390"/>
            <a:ext cx="9665419" cy="2616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developer.confluent.io/courses/</a:t>
            </a:r>
            <a:r>
              <a:rPr lang="en-US" sz="1100" dirty="0" err="1">
                <a:solidFill>
                  <a:srgbClr val="FFFFFF"/>
                </a:solidFill>
              </a:rPr>
              <a:t>apache-kafka</a:t>
            </a:r>
            <a:r>
              <a:rPr lang="en-US" sz="1100" dirty="0">
                <a:solidFill>
                  <a:srgbClr val="FFFFFF"/>
                </a:solidFill>
              </a:rPr>
              <a:t>/brokers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EE04143-EC41-ECE6-B8A2-8192CA6BEF38}"/>
              </a:ext>
            </a:extLst>
          </p:cNvPr>
          <p:cNvSpPr txBox="1">
            <a:spLocks/>
          </p:cNvSpPr>
          <p:nvPr/>
        </p:nvSpPr>
        <p:spPr>
          <a:xfrm>
            <a:off x="1259579" y="2141116"/>
            <a:ext cx="9208424" cy="815135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sieć maszyn (lub procesów) uruchamiająca oprogramowanie brokera Kafki tworzące klaster.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F6EC6F9-360D-F65F-FF93-423A935E9CE0}"/>
              </a:ext>
            </a:extLst>
          </p:cNvPr>
          <p:cNvSpPr txBox="1">
            <a:spLocks/>
          </p:cNvSpPr>
          <p:nvPr/>
        </p:nvSpPr>
        <p:spPr>
          <a:xfrm>
            <a:off x="1259579" y="4031096"/>
            <a:ext cx="9208424" cy="815135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 err="1">
                <a:solidFill>
                  <a:srgbClr val="FFFFFF"/>
                </a:solidFill>
                <a:latin typeface="+mn-lt"/>
              </a:rPr>
              <a:t>Hostuje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 partycje, obsługuje żądania Klientów, zarządza replikacją 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0118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25CD7-15C3-A2F9-E5B9-4451D3DE8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a 7">
            <a:extLst>
              <a:ext uri="{FF2B5EF4-FFF2-40B4-BE49-F238E27FC236}">
                <a16:creationId xmlns:a16="http://schemas.microsoft.com/office/drawing/2014/main" id="{1B7F9DE8-F3EE-F2FB-B3EE-E503F364A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319" r="11696"/>
          <a:stretch/>
        </p:blipFill>
        <p:spPr>
          <a:xfrm>
            <a:off x="-326664" y="2192676"/>
            <a:ext cx="12192000" cy="38251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6F475C-D403-53C3-9C2C-5D85201AEE88}"/>
              </a:ext>
            </a:extLst>
          </p:cNvPr>
          <p:cNvSpPr/>
          <p:nvPr/>
        </p:nvSpPr>
        <p:spPr>
          <a:xfrm>
            <a:off x="-41901" y="1702481"/>
            <a:ext cx="12247867" cy="410246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50ADC-FEC6-6B86-9FEE-6FBD4A6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9290" y="347893"/>
            <a:ext cx="4506046" cy="1664726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i </a:t>
            </a:r>
            <a:r>
              <a:rPr lang="en-US" dirty="0" err="1"/>
              <a:t>Replikacja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E25901-6B37-A46F-DFC9-E6442BAE6229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3545C45B-9269-0055-563C-B6F621997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6B4AEE0A-09F6-96F3-15B4-FEAED51F53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C09DEA1-E2A4-DCEC-37D9-83863737993B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7377F88-05FB-850B-5CD0-C9671F56EA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23" y="6111901"/>
            <a:ext cx="2534004" cy="771633"/>
          </a:xfrm>
          <a:prstGeom prst="rect">
            <a:avLst/>
          </a:prstGeom>
        </p:spPr>
      </p:pic>
      <p:sp>
        <p:nvSpPr>
          <p:cNvPr id="13" name="pole tekstowe 2">
            <a:extLst>
              <a:ext uri="{FF2B5EF4-FFF2-40B4-BE49-F238E27FC236}">
                <a16:creationId xmlns:a16="http://schemas.microsoft.com/office/drawing/2014/main" id="{39718D47-8F13-9918-90A9-42A3BA3C3D04}"/>
              </a:ext>
            </a:extLst>
          </p:cNvPr>
          <p:cNvSpPr txBox="1"/>
          <p:nvPr/>
        </p:nvSpPr>
        <p:spPr>
          <a:xfrm>
            <a:off x="2526581" y="6596390"/>
            <a:ext cx="9665419" cy="2616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developer.confluent.io/courses/</a:t>
            </a:r>
            <a:r>
              <a:rPr lang="en-US" sz="1100" dirty="0" err="1">
                <a:solidFill>
                  <a:srgbClr val="FFFFFF"/>
                </a:solidFill>
              </a:rPr>
              <a:t>apache-kafka</a:t>
            </a:r>
            <a:r>
              <a:rPr lang="en-US" sz="1100" dirty="0">
                <a:solidFill>
                  <a:srgbClr val="FFFFFF"/>
                </a:solidFill>
              </a:rPr>
              <a:t>/replication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6D878AE-73BA-7761-15CC-12D3DD4F9DB8}"/>
              </a:ext>
            </a:extLst>
          </p:cNvPr>
          <p:cNvSpPr txBox="1">
            <a:spLocks/>
          </p:cNvSpPr>
          <p:nvPr/>
        </p:nvSpPr>
        <p:spPr>
          <a:xfrm>
            <a:off x="5600700" y="1340013"/>
            <a:ext cx="6477642" cy="1223498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br>
              <a:rPr lang="pl-PL" sz="2400" dirty="0">
                <a:solidFill>
                  <a:srgbClr val="FFFFFF"/>
                </a:solidFill>
                <a:latin typeface="+mn-lt"/>
              </a:rPr>
            </a:br>
            <a:r>
              <a:rPr lang="pl-PL" sz="2400" dirty="0">
                <a:solidFill>
                  <a:srgbClr val="FFFFFF"/>
                </a:solidFill>
                <a:latin typeface="+mn-lt"/>
              </a:rPr>
              <a:t>Poleganie na jednej instancji jest ryzykowne.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A9C4713-573A-D923-DC5F-482C13635329}"/>
              </a:ext>
            </a:extLst>
          </p:cNvPr>
          <p:cNvSpPr txBox="1">
            <a:spLocks/>
          </p:cNvSpPr>
          <p:nvPr/>
        </p:nvSpPr>
        <p:spPr>
          <a:xfrm>
            <a:off x="-142233" y="2711364"/>
            <a:ext cx="6552558" cy="1361324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Lider obsługuje wszystkie żądania zapisu.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91D7BAA8-1E3D-9FD3-2991-5DE03D23442F}"/>
              </a:ext>
            </a:extLst>
          </p:cNvPr>
          <p:cNvSpPr txBox="1"/>
          <p:nvPr/>
        </p:nvSpPr>
        <p:spPr>
          <a:xfrm>
            <a:off x="4676775" y="1474996"/>
            <a:ext cx="6477642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FFFF"/>
                </a:solidFill>
              </a:rPr>
              <a:t>Odporność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na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Awarie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E8AB55DF-F5B0-D1D9-4B50-3FA4F63B9893}"/>
              </a:ext>
            </a:extLst>
          </p:cNvPr>
          <p:cNvSpPr txBox="1"/>
          <p:nvPr/>
        </p:nvSpPr>
        <p:spPr>
          <a:xfrm>
            <a:off x="770804" y="2831553"/>
            <a:ext cx="5944322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Lider </a:t>
            </a:r>
            <a:r>
              <a:rPr lang="en-US" sz="2800" dirty="0" err="1">
                <a:solidFill>
                  <a:srgbClr val="FFFFFF"/>
                </a:solidFill>
              </a:rPr>
              <a:t>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Obserwatorzy</a:t>
            </a:r>
            <a:endParaRPr lang="pl-PL" sz="2800" dirty="0">
              <a:solidFill>
                <a:srgbClr val="FFFF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D5AE71D-9D6D-BF16-E1A4-0D4024CD5AF7}"/>
              </a:ext>
            </a:extLst>
          </p:cNvPr>
          <p:cNvSpPr txBox="1">
            <a:spLocks/>
          </p:cNvSpPr>
          <p:nvPr/>
        </p:nvSpPr>
        <p:spPr>
          <a:xfrm>
            <a:off x="-41901" y="4226861"/>
            <a:ext cx="12219933" cy="1754572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Kiedy producent wysyła nowe dane, trafiają one do lidera. Następnie lider we współpracy z obserwatorami zapewnia, że te nowe zapisy są kopiowane (replikowane) do obserwatorów.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pole tekstowe 2">
            <a:extLst>
              <a:ext uri="{FF2B5EF4-FFF2-40B4-BE49-F238E27FC236}">
                <a16:creationId xmlns:a16="http://schemas.microsoft.com/office/drawing/2014/main" id="{CC48C7AD-FEA8-B44C-A53C-27B9D176085F}"/>
              </a:ext>
            </a:extLst>
          </p:cNvPr>
          <p:cNvSpPr txBox="1"/>
          <p:nvPr/>
        </p:nvSpPr>
        <p:spPr>
          <a:xfrm>
            <a:off x="2547090" y="4386067"/>
            <a:ext cx="8406659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FFFFFF"/>
                </a:solidFill>
              </a:rPr>
              <a:t>Automatyczny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Proces</a:t>
            </a:r>
            <a:endParaRPr lang="pl-PL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347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8F123-8E6F-41FD-7D61-3B301508A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a 7">
            <a:extLst>
              <a:ext uri="{FF2B5EF4-FFF2-40B4-BE49-F238E27FC236}">
                <a16:creationId xmlns:a16="http://schemas.microsoft.com/office/drawing/2014/main" id="{92C903AE-3AC4-B7D5-E782-1A582ABB8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319" r="11696"/>
          <a:stretch/>
        </p:blipFill>
        <p:spPr>
          <a:xfrm>
            <a:off x="-326664" y="2192676"/>
            <a:ext cx="12192000" cy="38251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F87A79-209D-5535-6120-BCE369398DE6}"/>
              </a:ext>
            </a:extLst>
          </p:cNvPr>
          <p:cNvSpPr/>
          <p:nvPr/>
        </p:nvSpPr>
        <p:spPr>
          <a:xfrm>
            <a:off x="-41901" y="1702481"/>
            <a:ext cx="12247867" cy="4102468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918EF-A988-334A-782B-C9AA7EB07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820" y="347893"/>
            <a:ext cx="9215516" cy="1664726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dirty="0">
                <a:solidFill>
                  <a:srgbClr val="000000"/>
                </a:solidFill>
                <a:ea typeface="+mn-ea"/>
                <a:cs typeface="+mn-cs"/>
              </a:rPr>
              <a:t>-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 </a:t>
            </a:r>
            <a:r>
              <a:rPr lang="en-US" dirty="0" err="1"/>
              <a:t>Producenci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Konsumenci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CF9568C-0A03-02AB-088F-D12721043703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FE77FE29-12E9-F8EC-C7F1-63DF3172A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A3BF1D8E-01BA-B6F4-76E2-1068EB583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44EC2F8-C69F-92F1-8DA1-1DCA0135E41A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94F164E-12A1-8878-3600-14D1E8A4E2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23" y="6111901"/>
            <a:ext cx="2534004" cy="771633"/>
          </a:xfrm>
          <a:prstGeom prst="rect">
            <a:avLst/>
          </a:prstGeom>
        </p:spPr>
      </p:pic>
      <p:sp>
        <p:nvSpPr>
          <p:cNvPr id="13" name="pole tekstowe 2">
            <a:extLst>
              <a:ext uri="{FF2B5EF4-FFF2-40B4-BE49-F238E27FC236}">
                <a16:creationId xmlns:a16="http://schemas.microsoft.com/office/drawing/2014/main" id="{C80C5CBC-8C92-3985-DDE7-807768759854}"/>
              </a:ext>
            </a:extLst>
          </p:cNvPr>
          <p:cNvSpPr txBox="1"/>
          <p:nvPr/>
        </p:nvSpPr>
        <p:spPr>
          <a:xfrm>
            <a:off x="2526581" y="6596390"/>
            <a:ext cx="9665419" cy="2616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developer.confluent.io/courses/</a:t>
            </a:r>
            <a:r>
              <a:rPr lang="en-US" sz="1100" dirty="0" err="1">
                <a:solidFill>
                  <a:srgbClr val="FFFFFF"/>
                </a:solidFill>
              </a:rPr>
              <a:t>apache-kafka</a:t>
            </a:r>
            <a:r>
              <a:rPr lang="en-US" sz="1100" dirty="0">
                <a:solidFill>
                  <a:srgbClr val="FFFFFF"/>
                </a:solidFill>
              </a:rPr>
              <a:t>/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E116DCE-7B12-129C-FDE8-5F3887034045}"/>
              </a:ext>
            </a:extLst>
          </p:cNvPr>
          <p:cNvSpPr txBox="1">
            <a:spLocks/>
          </p:cNvSpPr>
          <p:nvPr/>
        </p:nvSpPr>
        <p:spPr>
          <a:xfrm>
            <a:off x="6463678" y="2184286"/>
            <a:ext cx="5637045" cy="3858675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Konsumenci to aplikacje, które subskrybują tematy i odbierają (czytają) z nich zdarzenia.</a:t>
            </a:r>
          </a:p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 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S</a:t>
            </a:r>
            <a:r>
              <a:rPr lang="en-US" sz="2400" dirty="0" err="1">
                <a:solidFill>
                  <a:srgbClr val="FFFFFF"/>
                </a:solidFill>
                <a:latin typeface="+mn-lt"/>
              </a:rPr>
              <a:t>ubskryb</a:t>
            </a:r>
            <a:r>
              <a:rPr lang="pl-PL" sz="2400" dirty="0" err="1">
                <a:solidFill>
                  <a:srgbClr val="FFFFFF"/>
                </a:solidFill>
                <a:latin typeface="+mn-lt"/>
              </a:rPr>
              <a:t>cja</a:t>
            </a:r>
            <a:r>
              <a:rPr lang="en-US" sz="2400" dirty="0">
                <a:solidFill>
                  <a:srgbClr val="FFFFFF"/>
                </a:solidFill>
                <a:latin typeface="+mn-lt"/>
              </a:rPr>
              <a:t> list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y</a:t>
            </a:r>
            <a:r>
              <a:rPr lang="en-US" sz="24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+mn-lt"/>
              </a:rPr>
              <a:t>tematów</a:t>
            </a: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Odczytanie wiadomości z Kafki NIE usuwa jej z tematu</a:t>
            </a: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FFFFFF"/>
                </a:solidFill>
                <a:latin typeface="+mn-lt"/>
              </a:rPr>
              <a:t>Grupy</a:t>
            </a:r>
            <a:r>
              <a:rPr lang="en-US" sz="24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+mn-lt"/>
              </a:rPr>
              <a:t>Konsumentów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C648BEB7-EBFF-0A10-B418-E59FF3FFCECD}"/>
              </a:ext>
            </a:extLst>
          </p:cNvPr>
          <p:cNvSpPr txBox="1"/>
          <p:nvPr/>
        </p:nvSpPr>
        <p:spPr>
          <a:xfrm>
            <a:off x="6013087" y="1518297"/>
            <a:ext cx="6477642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FFFFFF"/>
                </a:solidFill>
              </a:rPr>
              <a:t>Konsumenci</a:t>
            </a:r>
            <a:r>
              <a:rPr lang="en-US" sz="2800" dirty="0">
                <a:solidFill>
                  <a:srgbClr val="FFFFFF"/>
                </a:solidFill>
              </a:rPr>
              <a:t> (</a:t>
            </a:r>
            <a:r>
              <a:rPr lang="en-US" sz="2800" dirty="0" err="1">
                <a:solidFill>
                  <a:srgbClr val="FFFFFF"/>
                </a:solidFill>
              </a:rPr>
              <a:t>Odbieranie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Zdarzeń</a:t>
            </a:r>
            <a:r>
              <a:rPr lang="en-US" sz="2800" dirty="0">
                <a:solidFill>
                  <a:srgbClr val="FFFFFF"/>
                </a:solidFill>
              </a:rPr>
              <a:t>)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1088BE5E-E95A-760F-18C8-844A7EFEA7A7}"/>
              </a:ext>
            </a:extLst>
          </p:cNvPr>
          <p:cNvSpPr txBox="1"/>
          <p:nvPr/>
        </p:nvSpPr>
        <p:spPr>
          <a:xfrm>
            <a:off x="-215998" y="1518297"/>
            <a:ext cx="5603692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FFFFFF"/>
                </a:solidFill>
              </a:rPr>
              <a:t>Producenci</a:t>
            </a:r>
            <a:r>
              <a:rPr lang="en-US" sz="2800" dirty="0">
                <a:solidFill>
                  <a:srgbClr val="FFFFFF"/>
                </a:solidFill>
              </a:rPr>
              <a:t> (</a:t>
            </a:r>
            <a:r>
              <a:rPr lang="en-US" sz="2800" dirty="0" err="1">
                <a:solidFill>
                  <a:srgbClr val="FFFFFF"/>
                </a:solidFill>
              </a:rPr>
              <a:t>Wysyłanie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Zdarzeń</a:t>
            </a:r>
            <a:r>
              <a:rPr lang="en-US" sz="2800" dirty="0">
                <a:solidFill>
                  <a:srgbClr val="FFFFFF"/>
                </a:solidFill>
              </a:rPr>
              <a:t>)</a:t>
            </a:r>
            <a:endParaRPr lang="pl-PL" sz="2800" dirty="0">
              <a:solidFill>
                <a:srgbClr val="FFFF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40996F-B263-CD21-F1E4-58F5F8B792E8}"/>
              </a:ext>
            </a:extLst>
          </p:cNvPr>
          <p:cNvSpPr txBox="1">
            <a:spLocks/>
          </p:cNvSpPr>
          <p:nvPr/>
        </p:nvSpPr>
        <p:spPr>
          <a:xfrm>
            <a:off x="91277" y="2184286"/>
            <a:ext cx="5637045" cy="3858675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Producenci to aplikacje, które wysyłają zdarzenia do Kafki.</a:t>
            </a:r>
          </a:p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Proste API</a:t>
            </a: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Wysoki poziom abstrakcji</a:t>
            </a:r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 producent podejmuje decyzję, do której partycji danego tematu wysłać wiadomość</a:t>
            </a:r>
          </a:p>
        </p:txBody>
      </p:sp>
    </p:spTree>
    <p:extLst>
      <p:ext uri="{BB962C8B-B14F-4D97-AF65-F5344CB8AC3E}">
        <p14:creationId xmlns:p14="http://schemas.microsoft.com/office/powerpoint/2010/main" val="2389962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D758E-BC4A-B790-1A8C-735E572D2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a 7">
            <a:extLst>
              <a:ext uri="{FF2B5EF4-FFF2-40B4-BE49-F238E27FC236}">
                <a16:creationId xmlns:a16="http://schemas.microsoft.com/office/drawing/2014/main" id="{7E16762A-C36C-2F93-0B59-959F78FE1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319" r="11696"/>
          <a:stretch/>
        </p:blipFill>
        <p:spPr>
          <a:xfrm>
            <a:off x="-55867" y="3679432"/>
            <a:ext cx="12192000" cy="38251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EE193EB-896B-4F6F-1FFD-13759F6FF8FF}"/>
              </a:ext>
            </a:extLst>
          </p:cNvPr>
          <p:cNvSpPr/>
          <p:nvPr/>
        </p:nvSpPr>
        <p:spPr>
          <a:xfrm>
            <a:off x="0" y="2589960"/>
            <a:ext cx="12247867" cy="440138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ffectLst/>
                <a:latin typeface="Calibri" panose="020F0502020204030204" pitchFamily="34" charset="0"/>
              </a:rPr>
              <a:t>Aplikacja 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66CFD-C8EC-1483-3B1E-D7C7E9C9C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242" y="563334"/>
            <a:ext cx="9215516" cy="957505"/>
          </a:xfrm>
        </p:spPr>
        <p:txBody>
          <a:bodyPr>
            <a:noAutofit/>
          </a:bodyPr>
          <a:lstStyle/>
          <a:p>
            <a:pPr algn="ctr"/>
            <a:r>
              <a:rPr lang="pl-PL" dirty="0">
                <a:solidFill>
                  <a:srgbClr val="000000"/>
                </a:solidFill>
                <a:ea typeface="+mn-ea"/>
                <a:cs typeface="+mn-cs"/>
              </a:rPr>
              <a:t>Przykładowe rozwiązanie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1C4A398-E4CE-E810-54C5-208E17FBA674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3498746D-ED1F-1741-FDA2-EBE9E167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62B7A993-9D5C-7E63-75C1-326083606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E49F42BE-2D0F-C9F8-241F-4112C1A1DF7F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3" name="pole tekstowe 2">
            <a:extLst>
              <a:ext uri="{FF2B5EF4-FFF2-40B4-BE49-F238E27FC236}">
                <a16:creationId xmlns:a16="http://schemas.microsoft.com/office/drawing/2014/main" id="{67BDBF97-5D4A-CCC7-15E2-E8580A994515}"/>
              </a:ext>
            </a:extLst>
          </p:cNvPr>
          <p:cNvSpPr txBox="1"/>
          <p:nvPr/>
        </p:nvSpPr>
        <p:spPr>
          <a:xfrm>
            <a:off x="55867" y="6640004"/>
            <a:ext cx="9665419" cy="2616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https://tlfvincent.github.io/2016/09/25/kafka-spark-pipeline-part-1/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B394F7B-E7DF-70ED-2C2F-295A88E24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7" y="2138318"/>
            <a:ext cx="7591425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ole tekstowe 2">
            <a:extLst>
              <a:ext uri="{FF2B5EF4-FFF2-40B4-BE49-F238E27FC236}">
                <a16:creationId xmlns:a16="http://schemas.microsoft.com/office/drawing/2014/main" id="{890439B9-2F81-0407-805C-85EBBB5D5DE3}"/>
              </a:ext>
            </a:extLst>
          </p:cNvPr>
          <p:cNvSpPr txBox="1"/>
          <p:nvPr/>
        </p:nvSpPr>
        <p:spPr>
          <a:xfrm>
            <a:off x="2608886" y="1381919"/>
            <a:ext cx="7220913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Potok Kafka + Spark Streaming (Word Count)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DF3E3D5-5716-C3A8-962E-F9D22E1BF673}"/>
              </a:ext>
            </a:extLst>
          </p:cNvPr>
          <p:cNvSpPr txBox="1">
            <a:spLocks/>
          </p:cNvSpPr>
          <p:nvPr/>
        </p:nvSpPr>
        <p:spPr>
          <a:xfrm>
            <a:off x="370754" y="2269582"/>
            <a:ext cx="3017613" cy="454142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1100" dirty="0">
                <a:solidFill>
                  <a:srgbClr val="FFFFFF"/>
                </a:solidFill>
                <a:latin typeface="+mn-lt"/>
              </a:rPr>
              <a:t>Producent Tekstu: Aplikacja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84C2636-F6CA-082E-B5CA-BD206C426760}"/>
              </a:ext>
            </a:extLst>
          </p:cNvPr>
          <p:cNvSpPr txBox="1">
            <a:spLocks/>
          </p:cNvSpPr>
          <p:nvPr/>
        </p:nvSpPr>
        <p:spPr>
          <a:xfrm>
            <a:off x="370751" y="2913613"/>
            <a:ext cx="3017613" cy="432944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1100" dirty="0">
                <a:solidFill>
                  <a:srgbClr val="FFFFFF"/>
                </a:solidFill>
                <a:latin typeface="+mn-lt"/>
              </a:rPr>
              <a:t>Kafka </a:t>
            </a:r>
            <a:r>
              <a:rPr lang="pl-PL" sz="1100" dirty="0" err="1">
                <a:solidFill>
                  <a:srgbClr val="FFFFFF"/>
                </a:solidFill>
                <a:latin typeface="+mn-lt"/>
              </a:rPr>
              <a:t>Topic</a:t>
            </a:r>
            <a:r>
              <a:rPr lang="pl-PL" sz="1100" dirty="0">
                <a:solidFill>
                  <a:srgbClr val="FFFFFF"/>
                </a:solidFill>
                <a:latin typeface="+mn-lt"/>
              </a:rPr>
              <a:t>: broker i bufor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7CB2BFA-2D86-32EB-1D67-B11D9DB758DA}"/>
              </a:ext>
            </a:extLst>
          </p:cNvPr>
          <p:cNvSpPr txBox="1">
            <a:spLocks/>
          </p:cNvSpPr>
          <p:nvPr/>
        </p:nvSpPr>
        <p:spPr>
          <a:xfrm>
            <a:off x="370750" y="3563457"/>
            <a:ext cx="3017613" cy="519215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1100" dirty="0">
                <a:solidFill>
                  <a:srgbClr val="FFFFFF"/>
                </a:solidFill>
                <a:latin typeface="+mn-lt"/>
              </a:rPr>
              <a:t>Spark Streaming: subskrybuje temat w Kafce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1C3A4A6-47EC-188C-DFE0-E2F95D4649E1}"/>
              </a:ext>
            </a:extLst>
          </p:cNvPr>
          <p:cNvSpPr txBox="1">
            <a:spLocks/>
          </p:cNvSpPr>
          <p:nvPr/>
        </p:nvSpPr>
        <p:spPr>
          <a:xfrm>
            <a:off x="387423" y="4271636"/>
            <a:ext cx="3017613" cy="516340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1100" b="1" dirty="0">
                <a:solidFill>
                  <a:srgbClr val="FFFFFF"/>
                </a:solidFill>
                <a:effectLst/>
                <a:latin typeface="+mn-lt"/>
              </a:rPr>
              <a:t>Wynik (Konsola):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Przetworzone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wyniki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(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liczba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wystąpień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każdego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 </a:t>
            </a:r>
            <a:r>
              <a:rPr lang="en-US" sz="1100" dirty="0" err="1">
                <a:solidFill>
                  <a:srgbClr val="FFFFFF"/>
                </a:solidFill>
                <a:effectLst/>
                <a:latin typeface="+mn-lt"/>
              </a:rPr>
              <a:t>słowa</a:t>
            </a:r>
            <a:r>
              <a:rPr lang="en-US" sz="1100" dirty="0">
                <a:solidFill>
                  <a:srgbClr val="FFFFFF"/>
                </a:solidFill>
                <a:effectLst/>
                <a:latin typeface="+mn-lt"/>
              </a:rPr>
              <a:t>)</a:t>
            </a:r>
            <a:endParaRPr lang="pl-PL" sz="11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8913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32228-73E1-C599-09A1-3B1BBA13D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a 7">
            <a:extLst>
              <a:ext uri="{FF2B5EF4-FFF2-40B4-BE49-F238E27FC236}">
                <a16:creationId xmlns:a16="http://schemas.microsoft.com/office/drawing/2014/main" id="{4B719713-340D-1DCE-2C7F-6703AA0FE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319" r="11696"/>
          <a:stretch/>
        </p:blipFill>
        <p:spPr>
          <a:xfrm>
            <a:off x="-55867" y="3679432"/>
            <a:ext cx="12192000" cy="38251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ACBDF9-7A7C-6651-2D03-00B070F87FD0}"/>
              </a:ext>
            </a:extLst>
          </p:cNvPr>
          <p:cNvSpPr/>
          <p:nvPr/>
        </p:nvSpPr>
        <p:spPr>
          <a:xfrm>
            <a:off x="0" y="2589960"/>
            <a:ext cx="12247867" cy="440138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ffectLst/>
                <a:latin typeface="Calibri" panose="020F0502020204030204" pitchFamily="34" charset="0"/>
              </a:rPr>
              <a:t>Aplikacja 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62156-82F0-8534-E12C-230799F1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242" y="563334"/>
            <a:ext cx="9215516" cy="957505"/>
          </a:xfrm>
        </p:spPr>
        <p:txBody>
          <a:bodyPr>
            <a:noAutofit/>
          </a:bodyPr>
          <a:lstStyle/>
          <a:p>
            <a:pPr algn="ctr"/>
            <a:r>
              <a:rPr lang="pl-PL" sz="4400" dirty="0">
                <a:solidFill>
                  <a:srgbClr val="000000"/>
                </a:solidFill>
                <a:latin typeface="Arial" panose="020B0604020202020204" pitchFamily="34" charset="0"/>
              </a:rPr>
              <a:t>K</a:t>
            </a:r>
            <a:r>
              <a:rPr lang="en-US" sz="4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olejne</a:t>
            </a:r>
            <a:r>
              <a:rPr lang="en-US" sz="4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4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etap</a:t>
            </a:r>
            <a:r>
              <a:rPr lang="pl-PL" b="0" i="0" kern="1200" baseline="0" dirty="0">
                <a:ln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y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8F0DF7-2858-4E44-64A5-05C2A40FDDBF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C9780AE5-226B-648A-4077-EFE331E8C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DDFD9C20-C1CF-D425-A5B7-824967DCF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57256460-7217-7B13-5F36-0E103128C7AF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3" name="pole tekstowe 2">
            <a:extLst>
              <a:ext uri="{FF2B5EF4-FFF2-40B4-BE49-F238E27FC236}">
                <a16:creationId xmlns:a16="http://schemas.microsoft.com/office/drawing/2014/main" id="{BD74D4D0-84F3-EF59-4567-455FFF22D0D3}"/>
              </a:ext>
            </a:extLst>
          </p:cNvPr>
          <p:cNvSpPr txBox="1"/>
          <p:nvPr/>
        </p:nvSpPr>
        <p:spPr>
          <a:xfrm>
            <a:off x="55867" y="6640004"/>
            <a:ext cx="9665419" cy="2616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https://blog.devops.dev/building-a-real-time-data-pipeline-with-kafka-snowflake-dbt-airflow-and-tableau-aebb03c6157c</a:t>
            </a:r>
          </a:p>
        </p:txBody>
      </p:sp>
      <p:sp>
        <p:nvSpPr>
          <p:cNvPr id="12" name="pole tekstowe 2">
            <a:extLst>
              <a:ext uri="{FF2B5EF4-FFF2-40B4-BE49-F238E27FC236}">
                <a16:creationId xmlns:a16="http://schemas.microsoft.com/office/drawing/2014/main" id="{53CC6829-3B72-68FB-F1CB-212755566650}"/>
              </a:ext>
            </a:extLst>
          </p:cNvPr>
          <p:cNvSpPr txBox="1"/>
          <p:nvPr/>
        </p:nvSpPr>
        <p:spPr>
          <a:xfrm>
            <a:off x="2608886" y="1381919"/>
            <a:ext cx="7220913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sz="2800" dirty="0">
                <a:solidFill>
                  <a:srgbClr val="FFFFFF"/>
                </a:solidFill>
              </a:rPr>
              <a:t>Zaawansowany Potok Danych z Kafką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81A109A0-CC47-3734-53C3-0208C82FB6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7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7AF396F-F28F-A9F7-EB24-8EFB6DF3306A}"/>
              </a:ext>
            </a:extLst>
          </p:cNvPr>
          <p:cNvSpPr/>
          <p:nvPr/>
        </p:nvSpPr>
        <p:spPr>
          <a:xfrm>
            <a:off x="1062666" y="2154152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226ECB-2827-4EB5-DC7A-BDCCD2C3206F}"/>
              </a:ext>
            </a:extLst>
          </p:cNvPr>
          <p:cNvSpPr/>
          <p:nvPr/>
        </p:nvSpPr>
        <p:spPr>
          <a:xfrm>
            <a:off x="1119345" y="2512706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3694D6-AE2E-2AD9-07C5-62289B08C55B}"/>
              </a:ext>
            </a:extLst>
          </p:cNvPr>
          <p:cNvSpPr/>
          <p:nvPr/>
        </p:nvSpPr>
        <p:spPr>
          <a:xfrm>
            <a:off x="1119345" y="3065714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3B2F8E-8328-F5F1-C1F9-275441A7E1FD}"/>
              </a:ext>
            </a:extLst>
          </p:cNvPr>
          <p:cNvSpPr/>
          <p:nvPr/>
        </p:nvSpPr>
        <p:spPr>
          <a:xfrm>
            <a:off x="1062666" y="3435767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AE4A6B2-EEE0-D00A-C35B-9B619C5844F0}"/>
              </a:ext>
            </a:extLst>
          </p:cNvPr>
          <p:cNvSpPr/>
          <p:nvPr/>
        </p:nvSpPr>
        <p:spPr>
          <a:xfrm>
            <a:off x="7690479" y="3484904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345CDA1-0D2D-C06E-162E-9CA3EEAE9683}"/>
              </a:ext>
            </a:extLst>
          </p:cNvPr>
          <p:cNvSpPr/>
          <p:nvPr/>
        </p:nvSpPr>
        <p:spPr>
          <a:xfrm>
            <a:off x="7745075" y="2138994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057F2-2626-5F95-2865-272777B6D78B}"/>
              </a:ext>
            </a:extLst>
          </p:cNvPr>
          <p:cNvSpPr/>
          <p:nvPr/>
        </p:nvSpPr>
        <p:spPr>
          <a:xfrm>
            <a:off x="7688396" y="2610980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C40EBD1-10B7-7460-4544-583D33678981}"/>
              </a:ext>
            </a:extLst>
          </p:cNvPr>
          <p:cNvSpPr/>
          <p:nvPr/>
        </p:nvSpPr>
        <p:spPr>
          <a:xfrm>
            <a:off x="7745075" y="2990187"/>
            <a:ext cx="113358" cy="98274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7D215-9D9F-4BFE-0318-48E458E78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852" y="452377"/>
            <a:ext cx="3794760" cy="1325563"/>
          </a:xfrm>
        </p:spPr>
        <p:txBody>
          <a:bodyPr/>
          <a:lstStyle/>
          <a:p>
            <a:pPr algn="ctr"/>
            <a:r>
              <a:rPr lang="pl-PL" dirty="0"/>
              <a:t>Spis treści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EA5AB13-3A35-4377-9AA2-82A2F80FDE93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6" name="Picture 5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A6814723-6922-5D1E-C905-16B5058F7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7" name="Picture 6" descr="A red and white logo&#10;&#10;AI-generated content may be incorrect.">
              <a:extLst>
                <a:ext uri="{FF2B5EF4-FFF2-40B4-BE49-F238E27FC236}">
                  <a16:creationId xmlns:a16="http://schemas.microsoft.com/office/drawing/2014/main" id="{1490701A-D9E0-2326-6A89-C80050876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0139F411-98AD-B5B4-D14C-DFE06CB9E0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538" y="1961830"/>
            <a:ext cx="5110694" cy="180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</a:t>
            </a: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is tematu pracy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Definicja problemu i cel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Porównanie podobnych rozwiązań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O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pis</a:t>
            </a:r>
            <a:r>
              <a:rPr lang="en-US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pl-PL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wybranego</a:t>
            </a:r>
            <a:r>
              <a:rPr lang="en-US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rozwiązania</a:t>
            </a:r>
            <a:endParaRPr lang="en-US" sz="2400" dirty="0">
              <a:effectLst/>
            </a:endParaRPr>
          </a:p>
        </p:txBody>
      </p:sp>
      <p:pic>
        <p:nvPicPr>
          <p:cNvPr id="13" name="Grafika 7">
            <a:extLst>
              <a:ext uri="{FF2B5EF4-FFF2-40B4-BE49-F238E27FC236}">
                <a16:creationId xmlns:a16="http://schemas.microsoft.com/office/drawing/2014/main" id="{37A49EEA-CC41-5F41-83D1-7F615581FC0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3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884" r="78063"/>
          <a:stretch/>
        </p:blipFill>
        <p:spPr>
          <a:xfrm>
            <a:off x="983538" y="3175487"/>
            <a:ext cx="10934142" cy="6830946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A503E88E-A9BE-5A03-C186-816E20694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6793" y="1961830"/>
            <a:ext cx="2778325" cy="180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E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tapy</a:t>
            </a:r>
            <a:r>
              <a:rPr lang="en-US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realizacji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W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izualizacj</a:t>
            </a: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a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K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olejne</a:t>
            </a:r>
            <a:r>
              <a:rPr lang="en-US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etap</a:t>
            </a:r>
            <a:endParaRPr lang="en-US" sz="2400" dirty="0">
              <a:effectLst/>
            </a:endParaRPr>
          </a:p>
          <a:p>
            <a:pPr eaLnBrk="0" fontAlgn="base" hangingPunct="0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</a:rPr>
              <a:t>P</a:t>
            </a:r>
            <a:r>
              <a:rPr lang="en-US" sz="2400" b="0" i="0" kern="120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odsumowanie</a:t>
            </a:r>
            <a:r>
              <a:rPr lang="en-US" sz="2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  </a:t>
            </a:r>
            <a:endParaRPr lang="en-US" sz="2400" dirty="0">
              <a:effectLst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253D123-069B-72EA-58AE-80D0FD8FF281}"/>
              </a:ext>
            </a:extLst>
          </p:cNvPr>
          <p:cNvGrpSpPr/>
          <p:nvPr/>
        </p:nvGrpSpPr>
        <p:grpSpPr>
          <a:xfrm>
            <a:off x="7820529" y="2134888"/>
            <a:ext cx="2566800" cy="675360"/>
            <a:chOff x="7820529" y="2134888"/>
            <a:chExt cx="2566800" cy="675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2DF24B76-AC3D-C890-8465-1515695EAB1C}"/>
                    </a:ext>
                  </a:extLst>
                </p14:cNvPr>
                <p14:cNvContentPartPr/>
                <p14:nvPr/>
              </p14:nvContentPartPr>
              <p14:xfrm>
                <a:off x="7872729" y="2526568"/>
                <a:ext cx="1962360" cy="283680"/>
              </p14:xfrm>
            </p:contentPart>
          </mc:Choice>
          <mc:Fallback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2DF24B76-AC3D-C890-8465-1515695EAB1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854729" y="2508568"/>
                  <a:ext cx="1998000" cy="31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C87B43C7-D755-8A59-8E2D-D24B1A1BBAD0}"/>
                    </a:ext>
                  </a:extLst>
                </p14:cNvPr>
                <p14:cNvContentPartPr/>
                <p14:nvPr/>
              </p14:nvContentPartPr>
              <p14:xfrm>
                <a:off x="7820529" y="2134888"/>
                <a:ext cx="2566800" cy="244080"/>
              </p14:xfrm>
            </p:contentPart>
          </mc:Choice>
          <mc:Fallback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C87B43C7-D755-8A59-8E2D-D24B1A1BBAD0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802889" y="2117248"/>
                  <a:ext cx="2602440" cy="27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04661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26A0C-A368-2D68-D5B3-9C2CCCE4A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404" y="485760"/>
            <a:ext cx="1847850" cy="1325563"/>
          </a:xfrm>
        </p:spPr>
        <p:txBody>
          <a:bodyPr/>
          <a:lstStyle/>
          <a:p>
            <a:pPr algn="ctr"/>
            <a:r>
              <a:rPr lang="pl-PL" dirty="0"/>
              <a:t>Opis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6D9E42-EE90-4404-E644-26CF4143C7D4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6" name="Picture 5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E4991092-4FFE-1DE3-06A5-1396DEE32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7" name="Picture 6" descr="A red and white logo&#10;&#10;AI-generated content may be incorrect.">
              <a:extLst>
                <a:ext uri="{FF2B5EF4-FFF2-40B4-BE49-F238E27FC236}">
                  <a16:creationId xmlns:a16="http://schemas.microsoft.com/office/drawing/2014/main" id="{8DE269A7-803A-A956-13C6-B21695EB7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pic>
        <p:nvPicPr>
          <p:cNvPr id="8" name="Grafika 7">
            <a:extLst>
              <a:ext uri="{FF2B5EF4-FFF2-40B4-BE49-F238E27FC236}">
                <a16:creationId xmlns:a16="http://schemas.microsoft.com/office/drawing/2014/main" id="{21DB26DD-F01D-E5A8-056F-53B743CDC7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6319" r="11696"/>
          <a:stretch/>
        </p:blipFill>
        <p:spPr>
          <a:xfrm>
            <a:off x="0" y="3965749"/>
            <a:ext cx="12192000" cy="3343635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1D7A1B19-7689-25DB-BAB4-4FE0FEE81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9523"/>
            <a:ext cx="10515600" cy="20589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400" dirty="0"/>
              <a:t>Badanie technologii spełniającej wymagania obecnej rzeczywistości opartej na ogromnej ilości danych oraz zdarzeń.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F8D8A4-71C9-6CE3-1D61-2E115F4F7C75}"/>
              </a:ext>
            </a:extLst>
          </p:cNvPr>
          <p:cNvSpPr/>
          <p:nvPr/>
        </p:nvSpPr>
        <p:spPr>
          <a:xfrm>
            <a:off x="0" y="4014280"/>
            <a:ext cx="12192000" cy="2843719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7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14F0E-A5A8-9DA8-35FE-8E15BB377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9649" y="365125"/>
            <a:ext cx="7597698" cy="1325563"/>
          </a:xfrm>
        </p:spPr>
        <p:txBody>
          <a:bodyPr/>
          <a:lstStyle/>
          <a:p>
            <a:pPr algn="ctr"/>
            <a:r>
              <a:rPr lang="pl-PL" sz="4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ea typeface="+mn-ea"/>
                <a:cs typeface="+mn-cs"/>
              </a:rPr>
              <a:t>Definicja problemu i cel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1D874FA-B9E3-2723-DED8-A58CF80BD40B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2CA34452-5D6D-F482-F968-611B4DEEA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1BFF7760-2000-0F81-DDE1-A1D993A6A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pic>
        <p:nvPicPr>
          <p:cNvPr id="7" name="Grafika 7">
            <a:extLst>
              <a:ext uri="{FF2B5EF4-FFF2-40B4-BE49-F238E27FC236}">
                <a16:creationId xmlns:a16="http://schemas.microsoft.com/office/drawing/2014/main" id="{E9AA69FE-1389-C105-B74E-1CE167FD3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777" r="42238"/>
          <a:stretch/>
        </p:blipFill>
        <p:spPr>
          <a:xfrm>
            <a:off x="-59953" y="5281820"/>
            <a:ext cx="12311906" cy="337656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C13DDE9-6F69-FD60-183C-6AAAB6A8EFD2}"/>
              </a:ext>
            </a:extLst>
          </p:cNvPr>
          <p:cNvSpPr/>
          <p:nvPr/>
        </p:nvSpPr>
        <p:spPr>
          <a:xfrm>
            <a:off x="4699311" y="2247469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83737-EC06-6FF7-3F55-829E690B1FB4}"/>
              </a:ext>
            </a:extLst>
          </p:cNvPr>
          <p:cNvSpPr/>
          <p:nvPr/>
        </p:nvSpPr>
        <p:spPr>
          <a:xfrm>
            <a:off x="5016966" y="2645280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9FB4CF-61A8-BB52-0B61-756446D1AC0B}"/>
              </a:ext>
            </a:extLst>
          </p:cNvPr>
          <p:cNvSpPr/>
          <p:nvPr/>
        </p:nvSpPr>
        <p:spPr>
          <a:xfrm>
            <a:off x="3384861" y="3606760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82D7C1-8734-A602-B1C0-668619B22815}"/>
              </a:ext>
            </a:extLst>
          </p:cNvPr>
          <p:cNvSpPr/>
          <p:nvPr/>
        </p:nvSpPr>
        <p:spPr>
          <a:xfrm>
            <a:off x="3076886" y="3104719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17F510-FBB5-9A28-6D30-371D7C24E0A7}"/>
              </a:ext>
            </a:extLst>
          </p:cNvPr>
          <p:cNvSpPr/>
          <p:nvPr/>
        </p:nvSpPr>
        <p:spPr>
          <a:xfrm>
            <a:off x="3721411" y="4073094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14">
            <a:extLst>
              <a:ext uri="{FF2B5EF4-FFF2-40B4-BE49-F238E27FC236}">
                <a16:creationId xmlns:a16="http://schemas.microsoft.com/office/drawing/2014/main" id="{0E7C1B4C-651C-E6EB-554D-D618B182ACC6}"/>
              </a:ext>
            </a:extLst>
          </p:cNvPr>
          <p:cNvSpPr txBox="1">
            <a:spLocks/>
          </p:cNvSpPr>
          <p:nvPr/>
        </p:nvSpPr>
        <p:spPr>
          <a:xfrm>
            <a:off x="838200" y="2075255"/>
            <a:ext cx="10515600" cy="2707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Char char="§"/>
            </a:pPr>
            <a:r>
              <a:rPr lang="pl-PL" sz="2400" dirty="0"/>
              <a:t>Czym są zdarzenia?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l-PL" sz="2400" dirty="0"/>
              <a:t>Jak je obsłużyć?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l-PL" sz="2400" dirty="0"/>
              <a:t>Jak zapewnić niezawodność obsługi zdarzeń?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l-PL" sz="2400" dirty="0"/>
              <a:t>Jak rozwiązać problem podziału systemu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l-PL" sz="2400" dirty="0"/>
              <a:t>Jak zapewnić odporność systemu?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C40F4B-BCB9-16E7-137D-AF2DD5B526A2}"/>
              </a:ext>
            </a:extLst>
          </p:cNvPr>
          <p:cNvSpPr/>
          <p:nvPr/>
        </p:nvSpPr>
        <p:spPr>
          <a:xfrm>
            <a:off x="0" y="4719944"/>
            <a:ext cx="12192000" cy="2157927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7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2FAE-1F33-6001-A275-DCA552926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1053" y="485760"/>
            <a:ext cx="4809893" cy="1325563"/>
          </a:xfrm>
        </p:spPr>
        <p:txBody>
          <a:bodyPr>
            <a:normAutofit/>
          </a:bodyPr>
          <a:lstStyle/>
          <a:p>
            <a:pPr algn="ctr" eaLnBrk="0" fontAlgn="base" hangingPunct="0"/>
            <a:r>
              <a:rPr lang="pl-PL" sz="4400" b="0" i="0" kern="1200" baseline="0" dirty="0">
                <a:ln>
                  <a:noFill/>
                </a:ln>
                <a:solidFill>
                  <a:srgbClr val="000000"/>
                </a:solidFill>
                <a:effectLst/>
                <a:ea typeface="+mn-ea"/>
                <a:cs typeface="+mn-cs"/>
              </a:rPr>
              <a:t>Obecne rozwiązania</a:t>
            </a:r>
            <a:endParaRPr lang="en-US" sz="4400" dirty="0">
              <a:effectLst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D17340D-DBD4-81BA-670D-00FD718C5BCF}"/>
              </a:ext>
            </a:extLst>
          </p:cNvPr>
          <p:cNvSpPr/>
          <p:nvPr/>
        </p:nvSpPr>
        <p:spPr>
          <a:xfrm>
            <a:off x="800255" y="3612543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4291DF1-B6EA-376F-D7AA-0E038D967098}"/>
              </a:ext>
            </a:extLst>
          </p:cNvPr>
          <p:cNvSpPr/>
          <p:nvPr/>
        </p:nvSpPr>
        <p:spPr>
          <a:xfrm>
            <a:off x="800255" y="3933190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6C5C47D-FA20-C8EF-E2F7-8FD9896CE1AD}"/>
              </a:ext>
            </a:extLst>
          </p:cNvPr>
          <p:cNvSpPr/>
          <p:nvPr/>
        </p:nvSpPr>
        <p:spPr>
          <a:xfrm>
            <a:off x="762310" y="4292250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F3BA185-F6BC-3425-07FF-B8FF139C8248}"/>
              </a:ext>
            </a:extLst>
          </p:cNvPr>
          <p:cNvSpPr/>
          <p:nvPr/>
        </p:nvSpPr>
        <p:spPr>
          <a:xfrm>
            <a:off x="743338" y="4697998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BD8ADCB-6872-1A40-CC6C-0E635FCDDCE8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55E1C4A3-E373-0E54-4718-48405AAE9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5A4C497C-DF4C-E80B-F8C1-8507A9FBF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pic>
        <p:nvPicPr>
          <p:cNvPr id="7" name="Grafika 7">
            <a:extLst>
              <a:ext uri="{FF2B5EF4-FFF2-40B4-BE49-F238E27FC236}">
                <a16:creationId xmlns:a16="http://schemas.microsoft.com/office/drawing/2014/main" id="{86FF3E9F-1E0C-9B96-F58C-E2BD357431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777" r="42238"/>
          <a:stretch/>
        </p:blipFill>
        <p:spPr>
          <a:xfrm>
            <a:off x="0" y="5264336"/>
            <a:ext cx="12192000" cy="3343635"/>
          </a:xfrm>
          <a:prstGeom prst="rect">
            <a:avLst/>
          </a:prstGeom>
        </p:spPr>
      </p:pic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09E03EBC-3B15-B094-C159-03D0F63E0189}"/>
              </a:ext>
            </a:extLst>
          </p:cNvPr>
          <p:cNvSpPr txBox="1">
            <a:spLocks/>
          </p:cNvSpPr>
          <p:nvPr/>
        </p:nvSpPr>
        <p:spPr>
          <a:xfrm>
            <a:off x="838200" y="2075255"/>
            <a:ext cx="10515600" cy="2707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Char char="§"/>
            </a:pPr>
            <a:endParaRPr lang="pl-PL" sz="2400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9E14B5A5-EA3C-D0C3-6908-4AAC7A3DB9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92776" y="1152731"/>
            <a:ext cx="2098277" cy="2098277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EFF15ADB-8EB9-56E4-26C8-971952D826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85179" y="1094847"/>
            <a:ext cx="2214044" cy="221404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2EA9ECD-E992-D440-BC19-0A18970D1C89}"/>
              </a:ext>
            </a:extLst>
          </p:cNvPr>
          <p:cNvSpPr txBox="1"/>
          <p:nvPr/>
        </p:nvSpPr>
        <p:spPr>
          <a:xfrm>
            <a:off x="651149" y="3412441"/>
            <a:ext cx="3934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Wysoka przepustowość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Powtarzalność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Przechowanie danych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Rozrzut danych (</a:t>
            </a:r>
            <a:r>
              <a:rPr lang="pl-PL" sz="2400" dirty="0" err="1"/>
              <a:t>fanout</a:t>
            </a:r>
            <a:r>
              <a:rPr lang="pl-PL" sz="2400" dirty="0"/>
              <a:t>)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5051DC-9044-F1E1-6A4C-35AD691658ED}"/>
              </a:ext>
            </a:extLst>
          </p:cNvPr>
          <p:cNvSpPr txBox="1"/>
          <p:nvPr/>
        </p:nvSpPr>
        <p:spPr>
          <a:xfrm>
            <a:off x="7603539" y="3399046"/>
            <a:ext cx="39345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Zaawansowana logika dystrybucji danych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Pojedynczy konsument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pl-PL" sz="2400" dirty="0"/>
              <a:t>Ograniczony rozmiar danych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1F502E-0795-ED6B-D868-586E150118F2}"/>
              </a:ext>
            </a:extLst>
          </p:cNvPr>
          <p:cNvSpPr txBox="1"/>
          <p:nvPr/>
        </p:nvSpPr>
        <p:spPr>
          <a:xfrm>
            <a:off x="3928677" y="1538656"/>
            <a:ext cx="4218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Systemy dystrybucji wydarzeń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5DA885-699E-0ED1-1D24-244D3ED6B1F6}"/>
              </a:ext>
            </a:extLst>
          </p:cNvPr>
          <p:cNvSpPr txBox="1"/>
          <p:nvPr/>
        </p:nvSpPr>
        <p:spPr>
          <a:xfrm>
            <a:off x="838200" y="2686789"/>
            <a:ext cx="4218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8B231D"/>
                </a:solidFill>
              </a:rPr>
              <a:t>Potokowe przetwarzanie</a:t>
            </a:r>
            <a:endParaRPr lang="en-US" sz="2400" dirty="0">
              <a:solidFill>
                <a:srgbClr val="8B231D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D6E41F-706E-7EA8-0043-0A9E37A86588}"/>
              </a:ext>
            </a:extLst>
          </p:cNvPr>
          <p:cNvSpPr txBox="1"/>
          <p:nvPr/>
        </p:nvSpPr>
        <p:spPr>
          <a:xfrm>
            <a:off x="8205437" y="2686789"/>
            <a:ext cx="4218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8B231D"/>
                </a:solidFill>
              </a:rPr>
              <a:t>Kolejka wydarzeń</a:t>
            </a:r>
            <a:endParaRPr lang="en-US" sz="2400" dirty="0">
              <a:solidFill>
                <a:srgbClr val="8B231D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4F10460-1B2F-FAB1-4398-921241AE6197}"/>
              </a:ext>
            </a:extLst>
          </p:cNvPr>
          <p:cNvGrpSpPr/>
          <p:nvPr/>
        </p:nvGrpSpPr>
        <p:grpSpPr>
          <a:xfrm>
            <a:off x="4304248" y="2170528"/>
            <a:ext cx="1591200" cy="736560"/>
            <a:chOff x="4304248" y="2170528"/>
            <a:chExt cx="1591200" cy="736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E9050DD5-A9EA-4C5C-2983-3E6C2C50D7CE}"/>
                    </a:ext>
                  </a:extLst>
                </p14:cNvPr>
                <p14:cNvContentPartPr/>
                <p14:nvPr/>
              </p14:nvContentPartPr>
              <p14:xfrm>
                <a:off x="4679008" y="2170528"/>
                <a:ext cx="1216440" cy="605160"/>
              </p14:xfrm>
            </p:contentPart>
          </mc:Choice>
          <mc:Fallback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E9050DD5-A9EA-4C5C-2983-3E6C2C50D7C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616008" y="2107888"/>
                  <a:ext cx="1342080" cy="73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27F6D044-CBBF-0870-C36A-E27DBC91DBC3}"/>
                    </a:ext>
                  </a:extLst>
                </p14:cNvPr>
                <p14:cNvContentPartPr/>
                <p14:nvPr/>
              </p14:nvContentPartPr>
              <p14:xfrm>
                <a:off x="4345648" y="2586688"/>
                <a:ext cx="352800" cy="259560"/>
              </p14:xfrm>
            </p:contentPart>
          </mc:Choice>
          <mc:Fallback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27F6D044-CBBF-0870-C36A-E27DBC91DBC3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283008" y="2524048"/>
                  <a:ext cx="478440" cy="38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62" name="Ink 61">
                  <a:extLst>
                    <a:ext uri="{FF2B5EF4-FFF2-40B4-BE49-F238E27FC236}">
                      <a16:creationId xmlns:a16="http://schemas.microsoft.com/office/drawing/2014/main" id="{40EAEDD0-3FB0-76AA-7EEE-6792B91F851A}"/>
                    </a:ext>
                  </a:extLst>
                </p14:cNvPr>
                <p14:cNvContentPartPr/>
                <p14:nvPr/>
              </p14:nvContentPartPr>
              <p14:xfrm>
                <a:off x="4304248" y="2861728"/>
                <a:ext cx="379440" cy="45360"/>
              </p14:xfrm>
            </p:contentPart>
          </mc:Choice>
          <mc:Fallback>
            <p:pic>
              <p:nvPicPr>
                <p:cNvPr id="62" name="Ink 61">
                  <a:extLst>
                    <a:ext uri="{FF2B5EF4-FFF2-40B4-BE49-F238E27FC236}">
                      <a16:creationId xmlns:a16="http://schemas.microsoft.com/office/drawing/2014/main" id="{40EAEDD0-3FB0-76AA-7EEE-6792B91F851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241608" y="2799088"/>
                  <a:ext cx="505080" cy="171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FDDE2AF-542F-6082-0448-E2533B3DC225}"/>
              </a:ext>
            </a:extLst>
          </p:cNvPr>
          <p:cNvGrpSpPr/>
          <p:nvPr/>
        </p:nvGrpSpPr>
        <p:grpSpPr>
          <a:xfrm>
            <a:off x="6029008" y="2125888"/>
            <a:ext cx="1846080" cy="684720"/>
            <a:chOff x="6029008" y="2125888"/>
            <a:chExt cx="1846080" cy="684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71" name="Ink 70">
                  <a:extLst>
                    <a:ext uri="{FF2B5EF4-FFF2-40B4-BE49-F238E27FC236}">
                      <a16:creationId xmlns:a16="http://schemas.microsoft.com/office/drawing/2014/main" id="{66A6D5D7-6C13-8973-E8A0-78DCC8857A3F}"/>
                    </a:ext>
                  </a:extLst>
                </p14:cNvPr>
                <p14:cNvContentPartPr/>
                <p14:nvPr/>
              </p14:nvContentPartPr>
              <p14:xfrm>
                <a:off x="6029008" y="2125888"/>
                <a:ext cx="1362240" cy="519480"/>
              </p14:xfrm>
            </p:contentPart>
          </mc:Choice>
          <mc:Fallback>
            <p:pic>
              <p:nvPicPr>
                <p:cNvPr id="71" name="Ink 70">
                  <a:extLst>
                    <a:ext uri="{FF2B5EF4-FFF2-40B4-BE49-F238E27FC236}">
                      <a16:creationId xmlns:a16="http://schemas.microsoft.com/office/drawing/2014/main" id="{66A6D5D7-6C13-8973-E8A0-78DCC8857A3F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966008" y="2063248"/>
                  <a:ext cx="1487880" cy="64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72" name="Ink 71">
                  <a:extLst>
                    <a:ext uri="{FF2B5EF4-FFF2-40B4-BE49-F238E27FC236}">
                      <a16:creationId xmlns:a16="http://schemas.microsoft.com/office/drawing/2014/main" id="{BDF417AD-CEB2-8617-49E0-4AE451A4F003}"/>
                    </a:ext>
                  </a:extLst>
                </p14:cNvPr>
                <p14:cNvContentPartPr/>
                <p14:nvPr/>
              </p14:nvContentPartPr>
              <p14:xfrm>
                <a:off x="7277848" y="2765248"/>
                <a:ext cx="554040" cy="45360"/>
              </p14:xfrm>
            </p:contentPart>
          </mc:Choice>
          <mc:Fallback>
            <p:pic>
              <p:nvPicPr>
                <p:cNvPr id="72" name="Ink 71">
                  <a:extLst>
                    <a:ext uri="{FF2B5EF4-FFF2-40B4-BE49-F238E27FC236}">
                      <a16:creationId xmlns:a16="http://schemas.microsoft.com/office/drawing/2014/main" id="{BDF417AD-CEB2-8617-49E0-4AE451A4F003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214848" y="2702248"/>
                  <a:ext cx="679680" cy="17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74" name="Ink 73">
                  <a:extLst>
                    <a:ext uri="{FF2B5EF4-FFF2-40B4-BE49-F238E27FC236}">
                      <a16:creationId xmlns:a16="http://schemas.microsoft.com/office/drawing/2014/main" id="{F7A170F3-B59C-AC88-727D-6BFD49011EC5}"/>
                    </a:ext>
                  </a:extLst>
                </p14:cNvPr>
                <p14:cNvContentPartPr/>
                <p14:nvPr/>
              </p14:nvContentPartPr>
              <p14:xfrm>
                <a:off x="7359568" y="2497768"/>
                <a:ext cx="515520" cy="245520"/>
              </p14:xfrm>
            </p:contentPart>
          </mc:Choice>
          <mc:Fallback>
            <p:pic>
              <p:nvPicPr>
                <p:cNvPr id="74" name="Ink 73">
                  <a:extLst>
                    <a:ext uri="{FF2B5EF4-FFF2-40B4-BE49-F238E27FC236}">
                      <a16:creationId xmlns:a16="http://schemas.microsoft.com/office/drawing/2014/main" id="{F7A170F3-B59C-AC88-727D-6BFD49011EC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7296928" y="2434768"/>
                  <a:ext cx="641160" cy="3711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A248CD4-4EE1-9516-74C3-0BE1F11901D1}"/>
              </a:ext>
            </a:extLst>
          </p:cNvPr>
          <p:cNvSpPr/>
          <p:nvPr/>
        </p:nvSpPr>
        <p:spPr>
          <a:xfrm>
            <a:off x="0" y="5264336"/>
            <a:ext cx="12192000" cy="1593663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1485EDA-02B0-B29D-50DB-F47E651AB415}"/>
              </a:ext>
            </a:extLst>
          </p:cNvPr>
          <p:cNvSpPr/>
          <p:nvPr/>
        </p:nvSpPr>
        <p:spPr>
          <a:xfrm>
            <a:off x="7755999" y="3588987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8E481F5-A6B5-0EB2-1DBD-B1744D36D01F}"/>
              </a:ext>
            </a:extLst>
          </p:cNvPr>
          <p:cNvSpPr/>
          <p:nvPr/>
        </p:nvSpPr>
        <p:spPr>
          <a:xfrm>
            <a:off x="7717347" y="4324476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06FE49A-3708-9EEB-A8FF-5C89F56B8CB4}"/>
              </a:ext>
            </a:extLst>
          </p:cNvPr>
          <p:cNvSpPr/>
          <p:nvPr/>
        </p:nvSpPr>
        <p:spPr>
          <a:xfrm>
            <a:off x="7717346" y="4649126"/>
            <a:ext cx="75889" cy="76825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10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1E9A4-F223-67D4-BBD6-EFCC55AD1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80406B-6378-5E87-3707-FADFBDEB3D85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BEE7CD2B-34BB-35B1-A394-B156621D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498D00F9-51B2-C2B1-CEC5-2933A9DF7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C01206C-ABD4-095D-988F-FB55F01CD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3592"/>
            <a:ext cx="12192000" cy="53215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308ABA-997C-EF1A-8887-808FEB843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0759" y="5939633"/>
            <a:ext cx="1724266" cy="5811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A7C27FB-966C-636B-7F1C-806E0D8DACEA}"/>
              </a:ext>
            </a:extLst>
          </p:cNvPr>
          <p:cNvSpPr txBox="1"/>
          <p:nvPr/>
        </p:nvSpPr>
        <p:spPr>
          <a:xfrm>
            <a:off x="5073650" y="604552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When to Use Kafka or RabbitMQ | System Design</a:t>
            </a:r>
          </a:p>
        </p:txBody>
      </p:sp>
    </p:spTree>
    <p:extLst>
      <p:ext uri="{BB962C8B-B14F-4D97-AF65-F5344CB8AC3E}">
        <p14:creationId xmlns:p14="http://schemas.microsoft.com/office/powerpoint/2010/main" val="1397692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35395CA-63AA-58E5-06E3-A3F5604BCBAF}"/>
              </a:ext>
            </a:extLst>
          </p:cNvPr>
          <p:cNvSpPr/>
          <p:nvPr/>
        </p:nvSpPr>
        <p:spPr>
          <a:xfrm>
            <a:off x="1683226" y="1909060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9AD999-D952-EB34-0C44-E642953255BB}"/>
              </a:ext>
            </a:extLst>
          </p:cNvPr>
          <p:cNvSpPr/>
          <p:nvPr/>
        </p:nvSpPr>
        <p:spPr>
          <a:xfrm>
            <a:off x="1661239" y="2996894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03C764-7309-54FD-9149-460DF56684D4}"/>
              </a:ext>
            </a:extLst>
          </p:cNvPr>
          <p:cNvSpPr/>
          <p:nvPr/>
        </p:nvSpPr>
        <p:spPr>
          <a:xfrm>
            <a:off x="1661239" y="3475454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854EAE-D997-AD53-2E4F-B0EF0A836F88}"/>
              </a:ext>
            </a:extLst>
          </p:cNvPr>
          <p:cNvSpPr/>
          <p:nvPr/>
        </p:nvSpPr>
        <p:spPr>
          <a:xfrm>
            <a:off x="1661239" y="3989864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1D60DB-6419-C302-7E4E-700179EF6DA1}"/>
              </a:ext>
            </a:extLst>
          </p:cNvPr>
          <p:cNvSpPr/>
          <p:nvPr/>
        </p:nvSpPr>
        <p:spPr>
          <a:xfrm>
            <a:off x="1712515" y="4530735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BBEC92-EE68-512D-179E-F3CCCD92CFC0}"/>
              </a:ext>
            </a:extLst>
          </p:cNvPr>
          <p:cNvSpPr/>
          <p:nvPr/>
        </p:nvSpPr>
        <p:spPr>
          <a:xfrm>
            <a:off x="1702752" y="5018685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9B3660-69E2-6E5B-9AF2-15EF48320DC3}"/>
              </a:ext>
            </a:extLst>
          </p:cNvPr>
          <p:cNvSpPr/>
          <p:nvPr/>
        </p:nvSpPr>
        <p:spPr>
          <a:xfrm>
            <a:off x="1683226" y="5522210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3FC056-01CB-8C0C-52C8-DDB04E5315FD}"/>
              </a:ext>
            </a:extLst>
          </p:cNvPr>
          <p:cNvSpPr/>
          <p:nvPr/>
        </p:nvSpPr>
        <p:spPr>
          <a:xfrm>
            <a:off x="1646078" y="2474573"/>
            <a:ext cx="132874" cy="139798"/>
          </a:xfrm>
          <a:prstGeom prst="rect">
            <a:avLst/>
          </a:prstGeom>
          <a:solidFill>
            <a:srgbClr val="8B231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36C23-FAB8-6B39-8B34-1869E3758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26" y="267040"/>
            <a:ext cx="10515600" cy="1325563"/>
          </a:xfrm>
        </p:spPr>
        <p:txBody>
          <a:bodyPr/>
          <a:lstStyle/>
          <a:p>
            <a:pPr algn="ctr"/>
            <a:r>
              <a:rPr lang="pl-PL" dirty="0"/>
              <a:t>Opis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25B3A-520C-0C5E-B387-67C66C102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6426" y="1814195"/>
            <a:ext cx="360807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Events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Topics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Partitioning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Brokers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Replication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Producers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 err="1"/>
              <a:t>Consumers</a:t>
            </a: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Kafka </a:t>
            </a:r>
            <a:r>
              <a:rPr lang="pl-PL" dirty="0" err="1"/>
              <a:t>Streams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2A0244A-6E36-3BC1-5F18-57A66773404A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1BD12121-C2C3-CE82-1DA6-8CC4B89C3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6099E384-CF5A-C7F8-1AD4-FF86A1D7E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3D9C5E40-2399-E229-68BA-2D226D062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97723" y="-189217"/>
            <a:ext cx="2098277" cy="2098277"/>
          </a:xfrm>
          <a:prstGeom prst="rect">
            <a:avLst/>
          </a:prstGeom>
        </p:spPr>
      </p:pic>
      <p:pic>
        <p:nvPicPr>
          <p:cNvPr id="8" name="Grafika 7">
            <a:extLst>
              <a:ext uri="{FF2B5EF4-FFF2-40B4-BE49-F238E27FC236}">
                <a16:creationId xmlns:a16="http://schemas.microsoft.com/office/drawing/2014/main" id="{23E9F56A-18E6-CA93-34F4-C04544B5066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3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884" r="78063"/>
          <a:stretch/>
        </p:blipFill>
        <p:spPr>
          <a:xfrm>
            <a:off x="4778298" y="1250951"/>
            <a:ext cx="10934142" cy="683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99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a 13">
            <a:extLst>
              <a:ext uri="{FF2B5EF4-FFF2-40B4-BE49-F238E27FC236}">
                <a16:creationId xmlns:a16="http://schemas.microsoft.com/office/drawing/2014/main" id="{2BB30A75-F24D-3672-4B4F-F19C0734E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98450" y="-1553973"/>
            <a:ext cx="13957300" cy="99659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12AA7E-6A9F-8DD8-5F01-02C6DAF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1652736"/>
            <a:ext cx="4506046" cy="1325563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i Zdarzenia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A556C1-BF63-A377-479E-2749B00C0EB9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FEF44C68-CE58-8283-F389-F880B627D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960DF73A-C3DF-3821-069D-2E2C63AFF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997A44C-C226-A811-A333-8A4F55FB9912}"/>
              </a:ext>
            </a:extLst>
          </p:cNvPr>
          <p:cNvSpPr txBox="1">
            <a:spLocks/>
          </p:cNvSpPr>
          <p:nvPr/>
        </p:nvSpPr>
        <p:spPr>
          <a:xfrm>
            <a:off x="4561912" y="717806"/>
            <a:ext cx="7660090" cy="2339719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Kombinacja notyfikacji systemu, która zostaje wykorzystana do uruchomienia kolejnego zdarzenia i/lub zmiany stanu.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D46E94B-F8DC-3CC7-59C6-FD75265F5C81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53732AF-6F61-8491-F75C-917F8B5075D8}"/>
              </a:ext>
            </a:extLst>
          </p:cNvPr>
          <p:cNvSpPr txBox="1">
            <a:spLocks/>
          </p:cNvSpPr>
          <p:nvPr/>
        </p:nvSpPr>
        <p:spPr>
          <a:xfrm>
            <a:off x="3348587" y="1971954"/>
            <a:ext cx="86148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algn="l" rtl="0" eaLnBrk="1" latinLnBrk="0" hangingPunct="1">
              <a:lnSpc>
                <a:spcPts val="2063"/>
              </a:lnSpc>
              <a:spcBef>
                <a:spcPts val="3750"/>
              </a:spcBef>
              <a:spcAft>
                <a:spcPts val="1500"/>
              </a:spcAft>
            </a:pPr>
            <a:endParaRPr lang="en-US" dirty="0">
              <a:effectLst/>
            </a:endParaRPr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A352CF6D-1CB7-3876-E4A1-FF622E8D1EA0}"/>
              </a:ext>
            </a:extLst>
          </p:cNvPr>
          <p:cNvSpPr txBox="1"/>
          <p:nvPr/>
        </p:nvSpPr>
        <p:spPr>
          <a:xfrm>
            <a:off x="3587015" y="194586"/>
            <a:ext cx="8604985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FFFFFF"/>
                </a:solidFill>
                <a:latin typeface="+mj-lt"/>
              </a:rPr>
              <a:t>Czym jest zdarzenie?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532F041B-8A2C-0C4E-6BB0-3BF7832B6D58}"/>
              </a:ext>
            </a:extLst>
          </p:cNvPr>
          <p:cNvSpPr txBox="1"/>
          <p:nvPr/>
        </p:nvSpPr>
        <p:spPr>
          <a:xfrm>
            <a:off x="3587015" y="3355125"/>
            <a:ext cx="8604985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Klucze oraz wartości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F22642A-99E7-ED64-1AFF-EE06F6CBC5F6}"/>
              </a:ext>
            </a:extLst>
          </p:cNvPr>
          <p:cNvSpPr txBox="1">
            <a:spLocks/>
          </p:cNvSpPr>
          <p:nvPr/>
        </p:nvSpPr>
        <p:spPr>
          <a:xfrm>
            <a:off x="4533980" y="3878345"/>
            <a:ext cx="7660090" cy="2619373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Kafka bazuje na abstrakcji struktury danych – logów, rozproszonych po partycjach w postaci</a:t>
            </a:r>
          </a:p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par kluczy oraz wartości:</a:t>
            </a:r>
          </a:p>
          <a:p>
            <a:pPr algn="ctr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ID użytkownika -&gt; klucz</a:t>
            </a:r>
          </a:p>
          <a:p>
            <a:pPr algn="ctr"/>
            <a:r>
              <a:rPr lang="pl-PL" sz="2400" dirty="0">
                <a:solidFill>
                  <a:srgbClr val="FFFFFF"/>
                </a:solidFill>
                <a:latin typeface="+mn-lt"/>
              </a:rPr>
              <a:t>Kliknięcie przycisku -&gt; wartość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2C01FDC-12F2-226A-DD24-FD65D98DA2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11901"/>
            <a:ext cx="2534004" cy="77163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DEF7D19-3736-D26A-081D-6C029AC78730}"/>
              </a:ext>
            </a:extLst>
          </p:cNvPr>
          <p:cNvSpPr txBox="1"/>
          <p:nvPr/>
        </p:nvSpPr>
        <p:spPr>
          <a:xfrm>
            <a:off x="2534004" y="6516154"/>
            <a:ext cx="6977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developer.confluent.io/courses/</a:t>
            </a:r>
            <a:r>
              <a:rPr lang="en-US" dirty="0" err="1"/>
              <a:t>apache-kafka</a:t>
            </a:r>
            <a:r>
              <a:rPr lang="en-US" dirty="0"/>
              <a:t>/events</a:t>
            </a:r>
          </a:p>
        </p:txBody>
      </p:sp>
    </p:spTree>
    <p:extLst>
      <p:ext uri="{BB962C8B-B14F-4D97-AF65-F5344CB8AC3E}">
        <p14:creationId xmlns:p14="http://schemas.microsoft.com/office/powerpoint/2010/main" val="3173064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CCE21-860C-C106-9729-4EC4C760F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a 13">
            <a:extLst>
              <a:ext uri="{FF2B5EF4-FFF2-40B4-BE49-F238E27FC236}">
                <a16:creationId xmlns:a16="http://schemas.microsoft.com/office/drawing/2014/main" id="{A597DB44-DB53-3B99-A648-BA816DAE7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329973" y="-1995410"/>
            <a:ext cx="13957300" cy="99659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C9A4F9-10A1-08C2-21F9-9A9FBA8D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3587141"/>
            <a:ext cx="4506046" cy="1325563"/>
          </a:xfrm>
        </p:spPr>
        <p:txBody>
          <a:bodyPr>
            <a:noAutofit/>
          </a:bodyPr>
          <a:lstStyle/>
          <a:p>
            <a:r>
              <a:rPr lang="en-US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Kafka </a:t>
            </a:r>
            <a:r>
              <a:rPr lang="pl-PL" b="0" i="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i tematy</a:t>
            </a:r>
            <a:br>
              <a:rPr lang="en-US" dirty="0">
                <a:effectLst/>
              </a:rPr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2838CA-9FB9-B5E8-3060-73B4AF459ABD}"/>
              </a:ext>
            </a:extLst>
          </p:cNvPr>
          <p:cNvGrpSpPr/>
          <p:nvPr/>
        </p:nvGrpSpPr>
        <p:grpSpPr>
          <a:xfrm>
            <a:off x="370754" y="267040"/>
            <a:ext cx="1994303" cy="881502"/>
            <a:chOff x="96434" y="98779"/>
            <a:chExt cx="1994303" cy="881502"/>
          </a:xfrm>
        </p:grpSpPr>
        <p:pic>
          <p:nvPicPr>
            <p:cNvPr id="5" name="Picture 4" descr="A black square with text&#10;&#10;AI-generated content may be incorrect.">
              <a:extLst>
                <a:ext uri="{FF2B5EF4-FFF2-40B4-BE49-F238E27FC236}">
                  <a16:creationId xmlns:a16="http://schemas.microsoft.com/office/drawing/2014/main" id="{2A54087B-FAA9-6401-CA1E-028F3018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4" y="98779"/>
              <a:ext cx="1994303" cy="881502"/>
            </a:xfrm>
            <a:prstGeom prst="rect">
              <a:avLst/>
            </a:prstGeom>
          </p:spPr>
        </p:pic>
        <p:pic>
          <p:nvPicPr>
            <p:cNvPr id="6" name="Picture 5" descr="A red and white logo&#10;&#10;AI-generated content may be incorrect.">
              <a:extLst>
                <a:ext uri="{FF2B5EF4-FFF2-40B4-BE49-F238E27FC236}">
                  <a16:creationId xmlns:a16="http://schemas.microsoft.com/office/drawing/2014/main" id="{DC42769A-927C-B24B-386F-C013074EB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103" y="114639"/>
              <a:ext cx="527453" cy="849782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3B90C0D5-F810-5E31-2B88-391FC8F643E6}"/>
              </a:ext>
            </a:extLst>
          </p:cNvPr>
          <p:cNvSpPr txBox="1">
            <a:spLocks/>
          </p:cNvSpPr>
          <p:nvPr/>
        </p:nvSpPr>
        <p:spPr>
          <a:xfrm>
            <a:off x="4171950" y="0"/>
            <a:ext cx="7992118" cy="6883534"/>
          </a:xfrm>
          <a:prstGeom prst="rect">
            <a:avLst/>
          </a:prstGeom>
          <a:solidFill>
            <a:srgbClr val="8B231D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r>
              <a:rPr lang="pl-PL" sz="2400" dirty="0">
                <a:solidFill>
                  <a:srgbClr val="FFFFFF"/>
                </a:solidFill>
                <a:latin typeface="+mn-lt"/>
              </a:rPr>
              <a:t>Organizacja Zdarzeń w Logi</a:t>
            </a: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Nowe zdarzenia są dodawane tylko na końcu.</a:t>
            </a:r>
          </a:p>
          <a:p>
            <a:pPr algn="just"/>
            <a:r>
              <a:rPr lang="pl-PL" sz="2400" dirty="0">
                <a:solidFill>
                  <a:srgbClr val="FFFFFF"/>
                </a:solidFill>
                <a:latin typeface="+mn-lt"/>
              </a:rPr>
              <a:t>	(</a:t>
            </a:r>
            <a:r>
              <a:rPr lang="pl-PL" sz="2400" dirty="0" err="1">
                <a:solidFill>
                  <a:srgbClr val="FFFFFF"/>
                </a:solidFill>
                <a:latin typeface="+mn-lt"/>
              </a:rPr>
              <a:t>append-only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).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Odczyt odbywa się sekwencyjnie od określonej pozycji. 	(offsetu)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dirty="0">
                <a:solidFill>
                  <a:srgbClr val="FFFFFF"/>
                </a:solidFill>
                <a:latin typeface="+mn-lt"/>
              </a:rPr>
              <a:t>Zdarzenia w logu są niezmienne (</a:t>
            </a:r>
            <a:r>
              <a:rPr lang="pl-PL" sz="2400" dirty="0" err="1">
                <a:solidFill>
                  <a:srgbClr val="FFFFFF"/>
                </a:solidFill>
                <a:latin typeface="+mn-lt"/>
              </a:rPr>
              <a:t>immutable</a:t>
            </a:r>
            <a:r>
              <a:rPr lang="pl-PL" sz="2400" dirty="0">
                <a:solidFill>
                  <a:srgbClr val="FFFFFF"/>
                </a:solidFill>
                <a:latin typeface="+mn-lt"/>
              </a:rPr>
              <a:t>)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pl-PL" sz="2400" dirty="0">
              <a:solidFill>
                <a:srgbClr val="FFFFFF"/>
              </a:solidFill>
              <a:latin typeface="+mn-lt"/>
            </a:endParaRPr>
          </a:p>
          <a:p>
            <a:pPr algn="just"/>
            <a:r>
              <a:rPr lang="pl-PL" sz="2400" dirty="0">
                <a:solidFill>
                  <a:srgbClr val="FFFFFF"/>
                </a:solidFill>
                <a:latin typeface="+mn-lt"/>
              </a:rPr>
              <a:t>Logi są zapisywane na dysk</a:t>
            </a:r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98B3C1-4A22-D73B-3EDE-0D9E234974F5}"/>
              </a:ext>
            </a:extLst>
          </p:cNvPr>
          <p:cNvSpPr txBox="1">
            <a:spLocks/>
          </p:cNvSpPr>
          <p:nvPr/>
        </p:nvSpPr>
        <p:spPr>
          <a:xfrm>
            <a:off x="4533980" y="347894"/>
            <a:ext cx="76300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14" name="pole tekstowe 2">
            <a:extLst>
              <a:ext uri="{FF2B5EF4-FFF2-40B4-BE49-F238E27FC236}">
                <a16:creationId xmlns:a16="http://schemas.microsoft.com/office/drawing/2014/main" id="{8D5DC36D-C4C2-0BC4-41FD-B99154F69CFD}"/>
              </a:ext>
            </a:extLst>
          </p:cNvPr>
          <p:cNvSpPr txBox="1"/>
          <p:nvPr/>
        </p:nvSpPr>
        <p:spPr>
          <a:xfrm>
            <a:off x="3587016" y="290286"/>
            <a:ext cx="8309710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FFFFFF"/>
                </a:solidFill>
                <a:latin typeface="+mj-lt"/>
              </a:rPr>
              <a:t>Czym jest temat?</a:t>
            </a:r>
            <a:endParaRPr lang="en-US" sz="2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9" name="pole tekstowe 2">
            <a:extLst>
              <a:ext uri="{FF2B5EF4-FFF2-40B4-BE49-F238E27FC236}">
                <a16:creationId xmlns:a16="http://schemas.microsoft.com/office/drawing/2014/main" id="{CA69404B-933F-9FF0-0C26-660649378B89}"/>
              </a:ext>
            </a:extLst>
          </p:cNvPr>
          <p:cNvSpPr txBox="1"/>
          <p:nvPr/>
        </p:nvSpPr>
        <p:spPr>
          <a:xfrm>
            <a:off x="3587014" y="2112900"/>
            <a:ext cx="8309711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Struktura danych - Log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A9DF9A7-1C4A-4713-EEC7-77A520748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23" y="6111901"/>
            <a:ext cx="2534004" cy="77163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C5364BE-3DEC-68E9-70C5-3381AE7BBD9C}"/>
              </a:ext>
            </a:extLst>
          </p:cNvPr>
          <p:cNvSpPr txBox="1"/>
          <p:nvPr/>
        </p:nvSpPr>
        <p:spPr>
          <a:xfrm>
            <a:off x="6681788" y="6543670"/>
            <a:ext cx="6977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developer.confluent.io/courses/</a:t>
            </a:r>
            <a:r>
              <a:rPr lang="en-US" dirty="0" err="1"/>
              <a:t>apache-kafka</a:t>
            </a:r>
            <a:r>
              <a:rPr lang="en-US" dirty="0"/>
              <a:t>/</a:t>
            </a:r>
            <a:r>
              <a:rPr lang="pl-PL" dirty="0" err="1"/>
              <a:t>topics</a:t>
            </a:r>
            <a:endParaRPr lang="en-US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EFECF71F-E29B-1827-F093-0DF607A3AE2C}"/>
              </a:ext>
            </a:extLst>
          </p:cNvPr>
          <p:cNvSpPr txBox="1"/>
          <p:nvPr/>
        </p:nvSpPr>
        <p:spPr>
          <a:xfrm>
            <a:off x="3587014" y="4864643"/>
            <a:ext cx="8309711" cy="52322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Trwałość</a:t>
            </a:r>
          </a:p>
        </p:txBody>
      </p:sp>
    </p:spTree>
    <p:extLst>
      <p:ext uri="{BB962C8B-B14F-4D97-AF65-F5344CB8AC3E}">
        <p14:creationId xmlns:p14="http://schemas.microsoft.com/office/powerpoint/2010/main" val="4177490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837B5DFAB6C9D4EABC0219424F6E020" ma:contentTypeVersion="17" ma:contentTypeDescription="Utwórz nowy dokument." ma:contentTypeScope="" ma:versionID="b51190b42b95087ef3412a5e3221d77c">
  <xsd:schema xmlns:xsd="http://www.w3.org/2001/XMLSchema" xmlns:xs="http://www.w3.org/2001/XMLSchema" xmlns:p="http://schemas.microsoft.com/office/2006/metadata/properties" xmlns:ns3="6f76e8df-8962-4219-9d90-830137f61fba" xmlns:ns4="a308a4c8-5a06-47b5-80c1-4377bb885d3d" targetNamespace="http://schemas.microsoft.com/office/2006/metadata/properties" ma:root="true" ma:fieldsID="fbf1b79d355f1f2ee75bbee5939c2d39" ns3:_="" ns4:_="">
    <xsd:import namespace="6f76e8df-8962-4219-9d90-830137f61fba"/>
    <xsd:import namespace="a308a4c8-5a06-47b5-80c1-4377bb885d3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_activity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76e8df-8962-4219-9d90-830137f61f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08a4c8-5a06-47b5-80c1-4377bb885d3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f76e8df-8962-4219-9d90-830137f61fba" xsi:nil="true"/>
  </documentManagement>
</p:properties>
</file>

<file path=customXml/itemProps1.xml><?xml version="1.0" encoding="utf-8"?>
<ds:datastoreItem xmlns:ds="http://schemas.openxmlformats.org/officeDocument/2006/customXml" ds:itemID="{119E5100-2E9F-45EF-A269-272BEAFABF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76e8df-8962-4219-9d90-830137f61fba"/>
    <ds:schemaRef ds:uri="a308a4c8-5a06-47b5-80c1-4377bb885d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ED8CC9-B33D-424C-A138-E7494BDA6D8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4F947-1E3E-4005-966C-461596A7C318}">
  <ds:schemaRefs>
    <ds:schemaRef ds:uri="http://schemas.microsoft.com/office/infopath/2007/PartnerControls"/>
    <ds:schemaRef ds:uri="6f76e8df-8962-4219-9d90-830137f61fba"/>
    <ds:schemaRef ds:uri="a308a4c8-5a06-47b5-80c1-4377bb885d3d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635</Words>
  <Application>Microsoft Office PowerPoint</Application>
  <PresentationFormat>Widescreen</PresentationFormat>
  <Paragraphs>147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Roboto</vt:lpstr>
      <vt:lpstr>Titillium Web</vt:lpstr>
      <vt:lpstr>Wingdings</vt:lpstr>
      <vt:lpstr>Office Theme</vt:lpstr>
      <vt:lpstr>Rozproszony system przetwarzania danych zbudowany przy użyciu Apache Kafka</vt:lpstr>
      <vt:lpstr>Spis treści</vt:lpstr>
      <vt:lpstr>Opis</vt:lpstr>
      <vt:lpstr>Definicja problemu i cel</vt:lpstr>
      <vt:lpstr>Obecne rozwiązania</vt:lpstr>
      <vt:lpstr>PowerPoint Presentation</vt:lpstr>
      <vt:lpstr>Opis </vt:lpstr>
      <vt:lpstr>Kafka i Zdarzenia </vt:lpstr>
      <vt:lpstr>Kafka i tematy </vt:lpstr>
      <vt:lpstr>Kafka i Partycjonowanie </vt:lpstr>
      <vt:lpstr>Problematyka systemów rozproszonych</vt:lpstr>
      <vt:lpstr>Kafka i Brokerzy </vt:lpstr>
      <vt:lpstr>Kafka i Replikacja </vt:lpstr>
      <vt:lpstr>Kafka - Producenci i Konsumenci </vt:lpstr>
      <vt:lpstr>Przykładowe rozwiązanie</vt:lpstr>
      <vt:lpstr>Kolejne etapy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Bartłomiej Błaszczyk</dc:creator>
  <cp:lastModifiedBy>Bartłomiej Błaszczyk</cp:lastModifiedBy>
  <cp:revision>1</cp:revision>
  <dcterms:created xsi:type="dcterms:W3CDTF">2025-04-04T17:24:12Z</dcterms:created>
  <dcterms:modified xsi:type="dcterms:W3CDTF">2025-04-05T10:33:58Z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0x0101006837B5DFAB6C9D4EABC0219424F6E020</vt:lpwstr>
  </property>
</Properties>
</file>

<file path=docProps/thumbnail.jpeg>
</file>